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429" r:id="rId3"/>
    <p:sldId id="438" r:id="rId4"/>
    <p:sldId id="439" r:id="rId5"/>
    <p:sldId id="440" r:id="rId6"/>
    <p:sldId id="442" r:id="rId7"/>
    <p:sldId id="430" r:id="rId8"/>
    <p:sldId id="432" r:id="rId9"/>
    <p:sldId id="431" r:id="rId10"/>
    <p:sldId id="433" r:id="rId11"/>
    <p:sldId id="434" r:id="rId12"/>
    <p:sldId id="435" r:id="rId13"/>
    <p:sldId id="436" r:id="rId14"/>
    <p:sldId id="437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8" r:id="rId36"/>
    <p:sldId id="277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1" r:id="rId59"/>
    <p:sldId id="300" r:id="rId60"/>
    <p:sldId id="302" r:id="rId61"/>
    <p:sldId id="303" r:id="rId62"/>
    <p:sldId id="304" r:id="rId63"/>
    <p:sldId id="305" r:id="rId64"/>
    <p:sldId id="307" r:id="rId65"/>
    <p:sldId id="306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20" r:id="rId75"/>
    <p:sldId id="316" r:id="rId76"/>
    <p:sldId id="317" r:id="rId77"/>
    <p:sldId id="322" r:id="rId78"/>
    <p:sldId id="318" r:id="rId79"/>
    <p:sldId id="319" r:id="rId80"/>
    <p:sldId id="321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40" r:id="rId98"/>
    <p:sldId id="339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  <p:sldId id="351" r:id="rId110"/>
    <p:sldId id="353" r:id="rId111"/>
    <p:sldId id="354" r:id="rId112"/>
    <p:sldId id="355" r:id="rId113"/>
    <p:sldId id="356" r:id="rId114"/>
    <p:sldId id="357" r:id="rId115"/>
    <p:sldId id="358" r:id="rId116"/>
    <p:sldId id="359" r:id="rId117"/>
    <p:sldId id="352" r:id="rId118"/>
    <p:sldId id="360" r:id="rId119"/>
    <p:sldId id="361" r:id="rId120"/>
    <p:sldId id="362" r:id="rId121"/>
    <p:sldId id="363" r:id="rId122"/>
    <p:sldId id="364" r:id="rId123"/>
    <p:sldId id="365" r:id="rId124"/>
    <p:sldId id="366" r:id="rId125"/>
    <p:sldId id="367" r:id="rId126"/>
    <p:sldId id="368" r:id="rId127"/>
    <p:sldId id="369" r:id="rId128"/>
    <p:sldId id="370" r:id="rId129"/>
    <p:sldId id="371" r:id="rId130"/>
    <p:sldId id="372" r:id="rId131"/>
    <p:sldId id="373" r:id="rId132"/>
    <p:sldId id="374" r:id="rId133"/>
    <p:sldId id="375" r:id="rId134"/>
    <p:sldId id="376" r:id="rId135"/>
    <p:sldId id="377" r:id="rId136"/>
    <p:sldId id="378" r:id="rId137"/>
    <p:sldId id="379" r:id="rId138"/>
    <p:sldId id="380" r:id="rId139"/>
    <p:sldId id="382" r:id="rId140"/>
    <p:sldId id="383" r:id="rId141"/>
    <p:sldId id="384" r:id="rId142"/>
    <p:sldId id="381" r:id="rId143"/>
    <p:sldId id="387" r:id="rId144"/>
    <p:sldId id="388" r:id="rId145"/>
    <p:sldId id="386" r:id="rId146"/>
    <p:sldId id="389" r:id="rId147"/>
    <p:sldId id="392" r:id="rId148"/>
    <p:sldId id="390" r:id="rId149"/>
    <p:sldId id="391" r:id="rId150"/>
    <p:sldId id="394" r:id="rId151"/>
    <p:sldId id="393" r:id="rId152"/>
    <p:sldId id="395" r:id="rId153"/>
    <p:sldId id="396" r:id="rId154"/>
    <p:sldId id="397" r:id="rId155"/>
    <p:sldId id="398" r:id="rId156"/>
    <p:sldId id="399" r:id="rId157"/>
    <p:sldId id="400" r:id="rId158"/>
    <p:sldId id="401" r:id="rId159"/>
    <p:sldId id="402" r:id="rId160"/>
    <p:sldId id="403" r:id="rId161"/>
    <p:sldId id="404" r:id="rId162"/>
    <p:sldId id="405" r:id="rId163"/>
    <p:sldId id="406" r:id="rId164"/>
    <p:sldId id="408" r:id="rId165"/>
    <p:sldId id="409" r:id="rId166"/>
    <p:sldId id="410" r:id="rId167"/>
    <p:sldId id="411" r:id="rId168"/>
    <p:sldId id="412" r:id="rId169"/>
    <p:sldId id="413" r:id="rId170"/>
    <p:sldId id="414" r:id="rId171"/>
    <p:sldId id="415" r:id="rId172"/>
    <p:sldId id="416" r:id="rId173"/>
    <p:sldId id="417" r:id="rId174"/>
    <p:sldId id="418" r:id="rId175"/>
    <p:sldId id="419" r:id="rId176"/>
    <p:sldId id="420" r:id="rId177"/>
    <p:sldId id="421" r:id="rId178"/>
    <p:sldId id="422" r:id="rId179"/>
    <p:sldId id="423" r:id="rId180"/>
    <p:sldId id="424" r:id="rId181"/>
    <p:sldId id="425" r:id="rId182"/>
    <p:sldId id="426" r:id="rId183"/>
    <p:sldId id="427" r:id="rId184"/>
    <p:sldId id="428" r:id="rId1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327F56-438F-41DB-9817-26B598191C2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FF068F-2094-4FF0-A25F-DEBDEFEA49A1}">
      <dgm:prSet/>
      <dgm:spPr/>
      <dgm:t>
        <a:bodyPr/>
        <a:lstStyle/>
        <a:p>
          <a:r>
            <a:rPr lang="en-GB"/>
            <a:t>Creare un endpoint che rappresenta la risorsa che vogliamo proteggere. </a:t>
          </a:r>
          <a:endParaRPr lang="en-US"/>
        </a:p>
      </dgm:t>
    </dgm:pt>
    <dgm:pt modelId="{4CCE259B-F390-4A15-BCA1-96E05143B64A}" type="parTrans" cxnId="{57A7BB4F-C4E0-4EA9-ABF1-3D1FB2B29802}">
      <dgm:prSet/>
      <dgm:spPr/>
      <dgm:t>
        <a:bodyPr/>
        <a:lstStyle/>
        <a:p>
          <a:endParaRPr lang="en-US"/>
        </a:p>
      </dgm:t>
    </dgm:pt>
    <dgm:pt modelId="{426BC523-DA0A-477C-8AA2-81007F031F07}" type="sibTrans" cxnId="{57A7BB4F-C4E0-4EA9-ABF1-3D1FB2B29802}">
      <dgm:prSet/>
      <dgm:spPr/>
      <dgm:t>
        <a:bodyPr/>
        <a:lstStyle/>
        <a:p>
          <a:endParaRPr lang="en-US"/>
        </a:p>
      </dgm:t>
    </dgm:pt>
    <dgm:pt modelId="{E2F9B845-28F9-40D2-97FF-6DCB884DCCDE}">
      <dgm:prSet/>
      <dgm:spPr/>
      <dgm:t>
        <a:bodyPr/>
        <a:lstStyle/>
        <a:p>
          <a:r>
            <a:rPr lang="en-GB"/>
            <a:t>Primo step di autenticazione. Il client invia le credenziali (username e password) al business logic server per il log in. </a:t>
          </a:r>
          <a:endParaRPr lang="en-US"/>
        </a:p>
      </dgm:t>
    </dgm:pt>
    <dgm:pt modelId="{E9DD5C75-78A0-4326-9615-5C9EFACE21D4}" type="parTrans" cxnId="{3C5E10A7-86DE-43AF-AF14-5C52240B5FB6}">
      <dgm:prSet/>
      <dgm:spPr/>
      <dgm:t>
        <a:bodyPr/>
        <a:lstStyle/>
        <a:p>
          <a:endParaRPr lang="en-US"/>
        </a:p>
      </dgm:t>
    </dgm:pt>
    <dgm:pt modelId="{2E975D5B-C8C2-4CBD-A498-0F0CA98269A5}" type="sibTrans" cxnId="{3C5E10A7-86DE-43AF-AF14-5C52240B5FB6}">
      <dgm:prSet/>
      <dgm:spPr/>
      <dgm:t>
        <a:bodyPr/>
        <a:lstStyle/>
        <a:p>
          <a:endParaRPr lang="en-US"/>
        </a:p>
      </dgm:t>
    </dgm:pt>
    <dgm:pt modelId="{04AEA73E-58B4-4D12-AA54-FB2F23B97CDE}">
      <dgm:prSet/>
      <dgm:spPr/>
      <dgm:t>
        <a:bodyPr/>
        <a:lstStyle/>
        <a:p>
          <a:r>
            <a:rPr lang="en-GB" dirty="0"/>
            <a:t>Secondo step di </a:t>
          </a:r>
          <a:r>
            <a:rPr lang="en-GB" dirty="0" err="1"/>
            <a:t>autenticazione</a:t>
          </a:r>
          <a:r>
            <a:rPr lang="en-GB" dirty="0"/>
            <a:t>. Il client </a:t>
          </a:r>
          <a:r>
            <a:rPr lang="en-GB" dirty="0" err="1"/>
            <a:t>invia</a:t>
          </a:r>
          <a:r>
            <a:rPr lang="en-GB" dirty="0"/>
            <a:t> </a:t>
          </a:r>
          <a:r>
            <a:rPr lang="en-GB" dirty="0" err="1"/>
            <a:t>l’OTP</a:t>
          </a:r>
          <a:r>
            <a:rPr lang="en-GB" dirty="0"/>
            <a:t> </a:t>
          </a:r>
          <a:r>
            <a:rPr lang="en-GB" dirty="0" err="1"/>
            <a:t>ricevuta</a:t>
          </a:r>
          <a:r>
            <a:rPr lang="en-GB" dirty="0"/>
            <a:t> dal server. Una volta  </a:t>
          </a:r>
          <a:r>
            <a:rPr lang="en-GB" dirty="0" err="1"/>
            <a:t>autenticato</a:t>
          </a:r>
          <a:r>
            <a:rPr lang="en-GB" dirty="0"/>
            <a:t> </a:t>
          </a:r>
          <a:r>
            <a:rPr lang="en-GB" dirty="0" err="1"/>
            <a:t>attraverso</a:t>
          </a:r>
          <a:r>
            <a:rPr lang="en-GB" dirty="0"/>
            <a:t> OTP, il client </a:t>
          </a:r>
          <a:r>
            <a:rPr lang="en-GB" dirty="0" err="1"/>
            <a:t>riceve</a:t>
          </a:r>
          <a:r>
            <a:rPr lang="en-GB" dirty="0"/>
            <a:t> il JWT,  che </a:t>
          </a:r>
          <a:r>
            <a:rPr lang="en-GB" dirty="0" err="1"/>
            <a:t>utilizzerà</a:t>
          </a:r>
          <a:r>
            <a:rPr lang="en-GB" dirty="0"/>
            <a:t> per </a:t>
          </a:r>
          <a:r>
            <a:rPr lang="en-GB" dirty="0" err="1"/>
            <a:t>accedere</a:t>
          </a:r>
          <a:r>
            <a:rPr lang="en-GB" dirty="0"/>
            <a:t> alle </a:t>
          </a:r>
          <a:r>
            <a:rPr lang="en-GB" dirty="0" err="1"/>
            <a:t>risorse</a:t>
          </a:r>
          <a:r>
            <a:rPr lang="en-GB" dirty="0"/>
            <a:t>. </a:t>
          </a:r>
          <a:endParaRPr lang="en-US" dirty="0"/>
        </a:p>
      </dgm:t>
    </dgm:pt>
    <dgm:pt modelId="{EE0F13D9-1BD6-4C5D-A87C-AED4E17C1478}" type="parTrans" cxnId="{4269F628-0B1A-477C-AED1-E0D343C42955}">
      <dgm:prSet/>
      <dgm:spPr/>
      <dgm:t>
        <a:bodyPr/>
        <a:lstStyle/>
        <a:p>
          <a:endParaRPr lang="en-US"/>
        </a:p>
      </dgm:t>
    </dgm:pt>
    <dgm:pt modelId="{B45702E5-6B02-4203-B95C-96D41114E5B8}" type="sibTrans" cxnId="{4269F628-0B1A-477C-AED1-E0D343C42955}">
      <dgm:prSet/>
      <dgm:spPr/>
      <dgm:t>
        <a:bodyPr/>
        <a:lstStyle/>
        <a:p>
          <a:endParaRPr lang="en-US"/>
        </a:p>
      </dgm:t>
    </dgm:pt>
    <dgm:pt modelId="{B0E0069A-C86A-45A7-97FB-3706869DAB82}">
      <dgm:prSet/>
      <dgm:spPr/>
      <dgm:t>
        <a:bodyPr/>
        <a:lstStyle/>
        <a:p>
          <a:r>
            <a:rPr lang="en-GB" dirty="0" err="1"/>
            <a:t>Implementare</a:t>
          </a:r>
          <a:r>
            <a:rPr lang="en-GB" dirty="0"/>
            <a:t> </a:t>
          </a:r>
          <a:r>
            <a:rPr lang="en-GB" dirty="0" err="1"/>
            <a:t>l’autorizzazione</a:t>
          </a:r>
          <a:r>
            <a:rPr lang="en-GB" dirty="0"/>
            <a:t> in base al JWT. Il business logic server </a:t>
          </a:r>
          <a:r>
            <a:rPr lang="en-GB" dirty="0" err="1"/>
            <a:t>valida</a:t>
          </a:r>
          <a:r>
            <a:rPr lang="en-GB" dirty="0"/>
            <a:t> il JWT che </a:t>
          </a:r>
          <a:r>
            <a:rPr lang="en-GB" dirty="0" err="1"/>
            <a:t>riceve</a:t>
          </a:r>
          <a:r>
            <a:rPr lang="en-GB" dirty="0"/>
            <a:t> e, se </a:t>
          </a:r>
          <a:r>
            <a:rPr lang="en-GB" dirty="0" err="1"/>
            <a:t>valido</a:t>
          </a:r>
          <a:r>
            <a:rPr lang="en-GB" dirty="0"/>
            <a:t>, </a:t>
          </a:r>
          <a:r>
            <a:rPr lang="en-GB" dirty="0" err="1"/>
            <a:t>consente</a:t>
          </a:r>
          <a:r>
            <a:rPr lang="en-GB" dirty="0"/>
            <a:t> al client di </a:t>
          </a:r>
          <a:r>
            <a:rPr lang="en-GB" dirty="0" err="1"/>
            <a:t>accedere</a:t>
          </a:r>
          <a:r>
            <a:rPr lang="en-GB" dirty="0"/>
            <a:t>.</a:t>
          </a:r>
          <a:endParaRPr lang="en-US" dirty="0"/>
        </a:p>
      </dgm:t>
    </dgm:pt>
    <dgm:pt modelId="{EF540914-D2E5-4934-AE7F-514E57A07E6C}" type="parTrans" cxnId="{A360EFE1-EAC1-4EBD-B7F6-3699069E6381}">
      <dgm:prSet/>
      <dgm:spPr/>
      <dgm:t>
        <a:bodyPr/>
        <a:lstStyle/>
        <a:p>
          <a:endParaRPr lang="en-US"/>
        </a:p>
      </dgm:t>
    </dgm:pt>
    <dgm:pt modelId="{6E888DBD-C078-4ED0-9A3B-78F3BC64514F}" type="sibTrans" cxnId="{A360EFE1-EAC1-4EBD-B7F6-3699069E6381}">
      <dgm:prSet/>
      <dgm:spPr/>
      <dgm:t>
        <a:bodyPr/>
        <a:lstStyle/>
        <a:p>
          <a:endParaRPr lang="en-US"/>
        </a:p>
      </dgm:t>
    </dgm:pt>
    <dgm:pt modelId="{E43A5412-AA0A-4841-A8D1-42CD0B65193E}" type="pres">
      <dgm:prSet presAssocID="{4B327F56-438F-41DB-9817-26B598191C27}" presName="linear" presStyleCnt="0">
        <dgm:presLayoutVars>
          <dgm:animLvl val="lvl"/>
          <dgm:resizeHandles val="exact"/>
        </dgm:presLayoutVars>
      </dgm:prSet>
      <dgm:spPr/>
    </dgm:pt>
    <dgm:pt modelId="{48449989-F883-4B83-885B-C61B44201A0D}" type="pres">
      <dgm:prSet presAssocID="{40FF068F-2094-4FF0-A25F-DEBDEFEA49A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54E4F94-D1B5-4C9E-8424-79BD2E768A28}" type="pres">
      <dgm:prSet presAssocID="{426BC523-DA0A-477C-8AA2-81007F031F07}" presName="spacer" presStyleCnt="0"/>
      <dgm:spPr/>
    </dgm:pt>
    <dgm:pt modelId="{F5F24252-6B1F-46F6-97A2-FE47D519989B}" type="pres">
      <dgm:prSet presAssocID="{E2F9B845-28F9-40D2-97FF-6DCB884DCC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0D674EC-3084-4815-80FD-7EBF86A5C416}" type="pres">
      <dgm:prSet presAssocID="{2E975D5B-C8C2-4CBD-A498-0F0CA98269A5}" presName="spacer" presStyleCnt="0"/>
      <dgm:spPr/>
    </dgm:pt>
    <dgm:pt modelId="{D26879FD-FAD6-4E3A-930F-044A3BCBBC95}" type="pres">
      <dgm:prSet presAssocID="{04AEA73E-58B4-4D12-AA54-FB2F23B97CD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E64FBDF-336D-49B1-B4A9-422ABAE0CCBC}" type="pres">
      <dgm:prSet presAssocID="{B45702E5-6B02-4203-B95C-96D41114E5B8}" presName="spacer" presStyleCnt="0"/>
      <dgm:spPr/>
    </dgm:pt>
    <dgm:pt modelId="{BECF6A95-7CEF-4310-8A37-CE127C26D939}" type="pres">
      <dgm:prSet presAssocID="{B0E0069A-C86A-45A7-97FB-3706869DAB8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BABC519-6F84-4577-8F5A-087909B8804D}" type="presOf" srcId="{E2F9B845-28F9-40D2-97FF-6DCB884DCCDE}" destId="{F5F24252-6B1F-46F6-97A2-FE47D519989B}" srcOrd="0" destOrd="0" presId="urn:microsoft.com/office/officeart/2005/8/layout/vList2"/>
    <dgm:cxn modelId="{DF141C23-2E56-4D22-8B4D-1AE03DC0DCB9}" type="presOf" srcId="{B0E0069A-C86A-45A7-97FB-3706869DAB82}" destId="{BECF6A95-7CEF-4310-8A37-CE127C26D939}" srcOrd="0" destOrd="0" presId="urn:microsoft.com/office/officeart/2005/8/layout/vList2"/>
    <dgm:cxn modelId="{4269F628-0B1A-477C-AED1-E0D343C42955}" srcId="{4B327F56-438F-41DB-9817-26B598191C27}" destId="{04AEA73E-58B4-4D12-AA54-FB2F23B97CDE}" srcOrd="2" destOrd="0" parTransId="{EE0F13D9-1BD6-4C5D-A87C-AED4E17C1478}" sibTransId="{B45702E5-6B02-4203-B95C-96D41114E5B8}"/>
    <dgm:cxn modelId="{57A7BB4F-C4E0-4EA9-ABF1-3D1FB2B29802}" srcId="{4B327F56-438F-41DB-9817-26B598191C27}" destId="{40FF068F-2094-4FF0-A25F-DEBDEFEA49A1}" srcOrd="0" destOrd="0" parTransId="{4CCE259B-F390-4A15-BCA1-96E05143B64A}" sibTransId="{426BC523-DA0A-477C-8AA2-81007F031F07}"/>
    <dgm:cxn modelId="{3C5E10A7-86DE-43AF-AF14-5C52240B5FB6}" srcId="{4B327F56-438F-41DB-9817-26B598191C27}" destId="{E2F9B845-28F9-40D2-97FF-6DCB884DCCDE}" srcOrd="1" destOrd="0" parTransId="{E9DD5C75-78A0-4326-9615-5C9EFACE21D4}" sibTransId="{2E975D5B-C8C2-4CBD-A498-0F0CA98269A5}"/>
    <dgm:cxn modelId="{CA983FA9-58AC-4520-9B9C-2F6D66E3D89E}" type="presOf" srcId="{40FF068F-2094-4FF0-A25F-DEBDEFEA49A1}" destId="{48449989-F883-4B83-885B-C61B44201A0D}" srcOrd="0" destOrd="0" presId="urn:microsoft.com/office/officeart/2005/8/layout/vList2"/>
    <dgm:cxn modelId="{A360EFE1-EAC1-4EBD-B7F6-3699069E6381}" srcId="{4B327F56-438F-41DB-9817-26B598191C27}" destId="{B0E0069A-C86A-45A7-97FB-3706869DAB82}" srcOrd="3" destOrd="0" parTransId="{EF540914-D2E5-4934-AE7F-514E57A07E6C}" sibTransId="{6E888DBD-C078-4ED0-9A3B-78F3BC64514F}"/>
    <dgm:cxn modelId="{8E1E15EF-55A4-4493-8C5B-27CD0035D43F}" type="presOf" srcId="{04AEA73E-58B4-4D12-AA54-FB2F23B97CDE}" destId="{D26879FD-FAD6-4E3A-930F-044A3BCBBC95}" srcOrd="0" destOrd="0" presId="urn:microsoft.com/office/officeart/2005/8/layout/vList2"/>
    <dgm:cxn modelId="{96A22BF3-8DBC-42F0-A0C1-8EB436DB363C}" type="presOf" srcId="{4B327F56-438F-41DB-9817-26B598191C27}" destId="{E43A5412-AA0A-4841-A8D1-42CD0B65193E}" srcOrd="0" destOrd="0" presId="urn:microsoft.com/office/officeart/2005/8/layout/vList2"/>
    <dgm:cxn modelId="{5EA0CF97-9BCE-4A51-BD96-D75D41C89AA4}" type="presParOf" srcId="{E43A5412-AA0A-4841-A8D1-42CD0B65193E}" destId="{48449989-F883-4B83-885B-C61B44201A0D}" srcOrd="0" destOrd="0" presId="urn:microsoft.com/office/officeart/2005/8/layout/vList2"/>
    <dgm:cxn modelId="{D8DE34EA-52CD-4B76-887D-F185B4C78E48}" type="presParOf" srcId="{E43A5412-AA0A-4841-A8D1-42CD0B65193E}" destId="{F54E4F94-D1B5-4C9E-8424-79BD2E768A28}" srcOrd="1" destOrd="0" presId="urn:microsoft.com/office/officeart/2005/8/layout/vList2"/>
    <dgm:cxn modelId="{40F698CE-06EB-47A7-BF67-3A75ED484FD6}" type="presParOf" srcId="{E43A5412-AA0A-4841-A8D1-42CD0B65193E}" destId="{F5F24252-6B1F-46F6-97A2-FE47D519989B}" srcOrd="2" destOrd="0" presId="urn:microsoft.com/office/officeart/2005/8/layout/vList2"/>
    <dgm:cxn modelId="{753875AD-C12C-41A4-8B31-28AE08488860}" type="presParOf" srcId="{E43A5412-AA0A-4841-A8D1-42CD0B65193E}" destId="{10D674EC-3084-4815-80FD-7EBF86A5C416}" srcOrd="3" destOrd="0" presId="urn:microsoft.com/office/officeart/2005/8/layout/vList2"/>
    <dgm:cxn modelId="{FC41F0F6-F620-40D6-BCBA-6DBC546F5CBD}" type="presParOf" srcId="{E43A5412-AA0A-4841-A8D1-42CD0B65193E}" destId="{D26879FD-FAD6-4E3A-930F-044A3BCBBC95}" srcOrd="4" destOrd="0" presId="urn:microsoft.com/office/officeart/2005/8/layout/vList2"/>
    <dgm:cxn modelId="{C9579778-FF6A-4B54-A52B-E6568FB33F14}" type="presParOf" srcId="{E43A5412-AA0A-4841-A8D1-42CD0B65193E}" destId="{1E64FBDF-336D-49B1-B4A9-422ABAE0CCBC}" srcOrd="5" destOrd="0" presId="urn:microsoft.com/office/officeart/2005/8/layout/vList2"/>
    <dgm:cxn modelId="{183CDDB8-591E-4F28-A413-CFFC007027DA}" type="presParOf" srcId="{E43A5412-AA0A-4841-A8D1-42CD0B65193E}" destId="{BECF6A95-7CEF-4310-8A37-CE127C26D93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49989-F883-4B83-885B-C61B44201A0D}">
      <dsp:nvSpPr>
        <dsp:cNvPr id="0" name=""/>
        <dsp:cNvSpPr/>
      </dsp:nvSpPr>
      <dsp:spPr>
        <a:xfrm>
          <a:off x="0" y="628335"/>
          <a:ext cx="6967728" cy="10392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Creare un endpoint che rappresenta la risorsa che vogliamo proteggere. </a:t>
          </a:r>
          <a:endParaRPr lang="en-US" sz="1900" kern="1200"/>
        </a:p>
      </dsp:txBody>
      <dsp:txXfrm>
        <a:off x="50732" y="679067"/>
        <a:ext cx="6866264" cy="937788"/>
      </dsp:txXfrm>
    </dsp:sp>
    <dsp:sp modelId="{F5F24252-6B1F-46F6-97A2-FE47D519989B}">
      <dsp:nvSpPr>
        <dsp:cNvPr id="0" name=""/>
        <dsp:cNvSpPr/>
      </dsp:nvSpPr>
      <dsp:spPr>
        <a:xfrm>
          <a:off x="0" y="1722307"/>
          <a:ext cx="6967728" cy="1039252"/>
        </a:xfrm>
        <a:prstGeom prst="roundRect">
          <a:avLst/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Primo step di autenticazione. Il client invia le credenziali (username e password) al business logic server per il log in. </a:t>
          </a:r>
          <a:endParaRPr lang="en-US" sz="1900" kern="1200"/>
        </a:p>
      </dsp:txBody>
      <dsp:txXfrm>
        <a:off x="50732" y="1773039"/>
        <a:ext cx="6866264" cy="937788"/>
      </dsp:txXfrm>
    </dsp:sp>
    <dsp:sp modelId="{D26879FD-FAD6-4E3A-930F-044A3BCBBC95}">
      <dsp:nvSpPr>
        <dsp:cNvPr id="0" name=""/>
        <dsp:cNvSpPr/>
      </dsp:nvSpPr>
      <dsp:spPr>
        <a:xfrm>
          <a:off x="0" y="2816279"/>
          <a:ext cx="6967728" cy="1039252"/>
        </a:xfrm>
        <a:prstGeom prst="roundRect">
          <a:avLst/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Secondo step di </a:t>
          </a:r>
          <a:r>
            <a:rPr lang="en-GB" sz="1900" kern="1200" dirty="0" err="1"/>
            <a:t>autenticazione</a:t>
          </a:r>
          <a:r>
            <a:rPr lang="en-GB" sz="1900" kern="1200" dirty="0"/>
            <a:t>. Il client </a:t>
          </a:r>
          <a:r>
            <a:rPr lang="en-GB" sz="1900" kern="1200" dirty="0" err="1"/>
            <a:t>invia</a:t>
          </a:r>
          <a:r>
            <a:rPr lang="en-GB" sz="1900" kern="1200" dirty="0"/>
            <a:t> </a:t>
          </a:r>
          <a:r>
            <a:rPr lang="en-GB" sz="1900" kern="1200" dirty="0" err="1"/>
            <a:t>l’OTP</a:t>
          </a:r>
          <a:r>
            <a:rPr lang="en-GB" sz="1900" kern="1200" dirty="0"/>
            <a:t> </a:t>
          </a:r>
          <a:r>
            <a:rPr lang="en-GB" sz="1900" kern="1200" dirty="0" err="1"/>
            <a:t>ricevuta</a:t>
          </a:r>
          <a:r>
            <a:rPr lang="en-GB" sz="1900" kern="1200" dirty="0"/>
            <a:t> dal server. Una volta  </a:t>
          </a:r>
          <a:r>
            <a:rPr lang="en-GB" sz="1900" kern="1200" dirty="0" err="1"/>
            <a:t>autenticato</a:t>
          </a:r>
          <a:r>
            <a:rPr lang="en-GB" sz="1900" kern="1200" dirty="0"/>
            <a:t> </a:t>
          </a:r>
          <a:r>
            <a:rPr lang="en-GB" sz="1900" kern="1200" dirty="0" err="1"/>
            <a:t>attraverso</a:t>
          </a:r>
          <a:r>
            <a:rPr lang="en-GB" sz="1900" kern="1200" dirty="0"/>
            <a:t> OTP, il client </a:t>
          </a:r>
          <a:r>
            <a:rPr lang="en-GB" sz="1900" kern="1200" dirty="0" err="1"/>
            <a:t>riceve</a:t>
          </a:r>
          <a:r>
            <a:rPr lang="en-GB" sz="1900" kern="1200" dirty="0"/>
            <a:t> il JWT,  che </a:t>
          </a:r>
          <a:r>
            <a:rPr lang="en-GB" sz="1900" kern="1200" dirty="0" err="1"/>
            <a:t>utilizzerà</a:t>
          </a:r>
          <a:r>
            <a:rPr lang="en-GB" sz="1900" kern="1200" dirty="0"/>
            <a:t> per </a:t>
          </a:r>
          <a:r>
            <a:rPr lang="en-GB" sz="1900" kern="1200" dirty="0" err="1"/>
            <a:t>accedere</a:t>
          </a:r>
          <a:r>
            <a:rPr lang="en-GB" sz="1900" kern="1200" dirty="0"/>
            <a:t> alle </a:t>
          </a:r>
          <a:r>
            <a:rPr lang="en-GB" sz="1900" kern="1200" dirty="0" err="1"/>
            <a:t>risorse</a:t>
          </a:r>
          <a:r>
            <a:rPr lang="en-GB" sz="1900" kern="1200" dirty="0"/>
            <a:t>. </a:t>
          </a:r>
          <a:endParaRPr lang="en-US" sz="1900" kern="1200" dirty="0"/>
        </a:p>
      </dsp:txBody>
      <dsp:txXfrm>
        <a:off x="50732" y="2867011"/>
        <a:ext cx="6866264" cy="937788"/>
      </dsp:txXfrm>
    </dsp:sp>
    <dsp:sp modelId="{BECF6A95-7CEF-4310-8A37-CE127C26D939}">
      <dsp:nvSpPr>
        <dsp:cNvPr id="0" name=""/>
        <dsp:cNvSpPr/>
      </dsp:nvSpPr>
      <dsp:spPr>
        <a:xfrm>
          <a:off x="0" y="3910252"/>
          <a:ext cx="6967728" cy="1039252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 err="1"/>
            <a:t>Implementare</a:t>
          </a:r>
          <a:r>
            <a:rPr lang="en-GB" sz="1900" kern="1200" dirty="0"/>
            <a:t> </a:t>
          </a:r>
          <a:r>
            <a:rPr lang="en-GB" sz="1900" kern="1200" dirty="0" err="1"/>
            <a:t>l’autorizzazione</a:t>
          </a:r>
          <a:r>
            <a:rPr lang="en-GB" sz="1900" kern="1200" dirty="0"/>
            <a:t> in base al JWT. Il business logic server </a:t>
          </a:r>
          <a:r>
            <a:rPr lang="en-GB" sz="1900" kern="1200" dirty="0" err="1"/>
            <a:t>valida</a:t>
          </a:r>
          <a:r>
            <a:rPr lang="en-GB" sz="1900" kern="1200" dirty="0"/>
            <a:t> il JWT che </a:t>
          </a:r>
          <a:r>
            <a:rPr lang="en-GB" sz="1900" kern="1200" dirty="0" err="1"/>
            <a:t>riceve</a:t>
          </a:r>
          <a:r>
            <a:rPr lang="en-GB" sz="1900" kern="1200" dirty="0"/>
            <a:t> e, se </a:t>
          </a:r>
          <a:r>
            <a:rPr lang="en-GB" sz="1900" kern="1200" dirty="0" err="1"/>
            <a:t>valido</a:t>
          </a:r>
          <a:r>
            <a:rPr lang="en-GB" sz="1900" kern="1200" dirty="0"/>
            <a:t>, </a:t>
          </a:r>
          <a:r>
            <a:rPr lang="en-GB" sz="1900" kern="1200" dirty="0" err="1"/>
            <a:t>consente</a:t>
          </a:r>
          <a:r>
            <a:rPr lang="en-GB" sz="1900" kern="1200" dirty="0"/>
            <a:t> al client di </a:t>
          </a:r>
          <a:r>
            <a:rPr lang="en-GB" sz="1900" kern="1200" dirty="0" err="1"/>
            <a:t>accedere</a:t>
          </a:r>
          <a:r>
            <a:rPr lang="en-GB" sz="1900" kern="1200" dirty="0"/>
            <a:t>.</a:t>
          </a:r>
          <a:endParaRPr lang="en-US" sz="1900" kern="1200" dirty="0"/>
        </a:p>
      </dsp:txBody>
      <dsp:txXfrm>
        <a:off x="50732" y="3960984"/>
        <a:ext cx="6866264" cy="937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0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8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8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5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7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1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6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14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9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8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8080/hello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hello" TargetMode="Externa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8080/hello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8080/hello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8080/hello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8080/hello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8080/hello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Padlock on computer motherboard">
            <a:extLst>
              <a:ext uri="{FF2B5EF4-FFF2-40B4-BE49-F238E27FC236}">
                <a16:creationId xmlns:a16="http://schemas.microsoft.com/office/drawing/2014/main" id="{8AC08E2C-BEAF-4A92-B746-EF58C840F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38EADF-30BD-4603-8ACC-01DC80F1D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it-IT" sz="6600"/>
              <a:t>Spring Security</a:t>
            </a:r>
            <a:endParaRPr lang="en-GB" sz="66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763612D-825B-4E88-A4B1-FB985A1BA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it-IT"/>
              <a:t>Corso introduttivo della durata di 2 giorni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771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CE1C00-CBED-43DF-8A05-6504B8C17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 b="0" i="0" dirty="0">
                <a:effectLst/>
                <a:latin typeface="Arial" panose="020B0604020202020204" pitchFamily="34" charset="0"/>
              </a:rPr>
              <a:t>XSS - C</a:t>
            </a:r>
            <a:r>
              <a:rPr lang="en-GB" sz="2800" dirty="0"/>
              <a:t>ross-site scripting  1 di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1A1789-6D84-4970-8861-3837AA80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GB" sz="1700" dirty="0" err="1"/>
              <a:t>Iniezione</a:t>
            </a:r>
            <a:r>
              <a:rPr lang="en-GB" sz="1700" dirty="0"/>
              <a:t> di script client-side </a:t>
            </a:r>
            <a:r>
              <a:rPr lang="en-GB" sz="1700" dirty="0" err="1"/>
              <a:t>all’interno</a:t>
            </a:r>
            <a:r>
              <a:rPr lang="en-GB" sz="1700" dirty="0"/>
              <a:t> </a:t>
            </a:r>
            <a:r>
              <a:rPr lang="en-GB" sz="1700" dirty="0" err="1"/>
              <a:t>dei</a:t>
            </a:r>
            <a:r>
              <a:rPr lang="en-GB" sz="1700" dirty="0"/>
              <a:t> </a:t>
            </a:r>
            <a:r>
              <a:rPr lang="en-GB" sz="1700" dirty="0" err="1"/>
              <a:t>servizi</a:t>
            </a:r>
            <a:r>
              <a:rPr lang="en-GB" sz="1700" dirty="0"/>
              <a:t> </a:t>
            </a:r>
            <a:r>
              <a:rPr lang="en-GB" sz="1700" dirty="0" err="1"/>
              <a:t>esposti</a:t>
            </a:r>
            <a:r>
              <a:rPr lang="en-GB" sz="1700" dirty="0"/>
              <a:t> da un server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DB0855E-C7F4-46D4-9AFC-4851CDD63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622" y="841248"/>
            <a:ext cx="6721132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979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B05B5F-ACE4-46FC-A3A5-AFE63F4B7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err="1">
                <a:solidFill>
                  <a:srgbClr val="000000"/>
                </a:solidFill>
              </a:rPr>
              <a:t>CustomAuthenticationProvider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1CCB23-9F5A-4251-92CF-18B1C58AA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61" y="2214693"/>
            <a:ext cx="11534862" cy="4446165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Va configurato nel nostro Project </a:t>
            </a:r>
            <a:r>
              <a:rPr lang="it-IT" dirty="0" err="1"/>
              <a:t>Config</a:t>
            </a:r>
            <a:r>
              <a:rPr lang="it-IT" dirty="0"/>
              <a:t>: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AuthenticationManagerBuilder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auth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auth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.authenticationProvider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HttpSecurity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http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marL="457200" lvl="1" indent="0">
              <a:buNone/>
            </a:pP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http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.formLogin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defaultSuccessUrl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"/main"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http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.authorizeRequests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anyRequest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().authenticated();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486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D42E8B-1440-473B-8E7F-A2DE76270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La </a:t>
            </a:r>
            <a:r>
              <a:rPr lang="it-IT" dirty="0" err="1"/>
              <a:t>main</a:t>
            </a:r>
            <a:r>
              <a:rPr lang="it-IT" dirty="0"/>
              <a:t> page applicativa ed il servizio Product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2348F8-D77C-4A0A-A8EE-26636168A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Dopo aver </a:t>
            </a:r>
            <a:r>
              <a:rPr lang="en-GB" dirty="0" err="1"/>
              <a:t>realizzato</a:t>
            </a:r>
            <a:r>
              <a:rPr lang="en-GB" dirty="0"/>
              <a:t> la </a:t>
            </a:r>
            <a:r>
              <a:rPr lang="en-GB" dirty="0" err="1"/>
              <a:t>parte</a:t>
            </a:r>
            <a:r>
              <a:rPr lang="en-GB" dirty="0"/>
              <a:t> di </a:t>
            </a:r>
            <a:r>
              <a:rPr lang="en-GB" dirty="0" err="1"/>
              <a:t>sicurezza</a:t>
            </a:r>
            <a:r>
              <a:rPr lang="en-GB" dirty="0"/>
              <a:t>, </a:t>
            </a:r>
            <a:r>
              <a:rPr lang="en-GB" dirty="0" err="1"/>
              <a:t>implementiamo</a:t>
            </a:r>
            <a:r>
              <a:rPr lang="en-GB" dirty="0"/>
              <a:t> la main page </a:t>
            </a:r>
            <a:r>
              <a:rPr lang="en-GB" dirty="0" err="1"/>
              <a:t>dell’applicazione</a:t>
            </a:r>
            <a:r>
              <a:rPr lang="en-GB" dirty="0"/>
              <a:t>. </a:t>
            </a:r>
          </a:p>
          <a:p>
            <a:r>
              <a:rPr lang="en-GB" dirty="0"/>
              <a:t>Si </a:t>
            </a:r>
            <a:r>
              <a:rPr lang="en-GB" dirty="0" err="1"/>
              <a:t>tratta</a:t>
            </a:r>
            <a:r>
              <a:rPr lang="en-GB" dirty="0"/>
              <a:t> di una semplice web page che </a:t>
            </a:r>
            <a:r>
              <a:rPr lang="en-GB" dirty="0" err="1"/>
              <a:t>visualizza</a:t>
            </a:r>
            <a:r>
              <a:rPr lang="en-GB" dirty="0"/>
              <a:t> tutti </a:t>
            </a:r>
            <a:r>
              <a:rPr lang="en-GB" dirty="0" err="1"/>
              <a:t>i</a:t>
            </a:r>
            <a:r>
              <a:rPr lang="en-GB" dirty="0"/>
              <a:t> record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tabella</a:t>
            </a:r>
            <a:r>
              <a:rPr lang="en-GB" dirty="0"/>
              <a:t> Product. </a:t>
            </a:r>
          </a:p>
          <a:p>
            <a:r>
              <a:rPr lang="en-GB" dirty="0"/>
              <a:t>La </a:t>
            </a:r>
            <a:r>
              <a:rPr lang="en-GB" dirty="0" err="1"/>
              <a:t>pagina</a:t>
            </a:r>
            <a:r>
              <a:rPr lang="en-GB" dirty="0"/>
              <a:t> è </a:t>
            </a:r>
            <a:r>
              <a:rPr lang="en-GB" dirty="0" err="1"/>
              <a:t>accessibile</a:t>
            </a:r>
            <a:r>
              <a:rPr lang="en-GB" dirty="0"/>
              <a:t> solo dopo il login. </a:t>
            </a:r>
          </a:p>
          <a:p>
            <a:r>
              <a:rPr lang="en-GB" dirty="0" err="1"/>
              <a:t>Dobbiamo</a:t>
            </a:r>
            <a:r>
              <a:rPr lang="en-GB" dirty="0"/>
              <a:t> </a:t>
            </a:r>
            <a:r>
              <a:rPr lang="en-GB" dirty="0" err="1"/>
              <a:t>preliminarmente</a:t>
            </a:r>
            <a:r>
              <a:rPr lang="en-GB" dirty="0"/>
              <a:t> </a:t>
            </a:r>
            <a:r>
              <a:rPr lang="en-GB" dirty="0" err="1"/>
              <a:t>definire</a:t>
            </a:r>
            <a:r>
              <a:rPr lang="en-GB" dirty="0"/>
              <a:t> </a:t>
            </a:r>
            <a:r>
              <a:rPr lang="en-GB" dirty="0" err="1"/>
              <a:t>un’entity</a:t>
            </a:r>
            <a:r>
              <a:rPr lang="en-GB" dirty="0"/>
              <a:t> </a:t>
            </a:r>
            <a:r>
              <a:rPr lang="en-GB" b="1" dirty="0"/>
              <a:t>Product</a:t>
            </a:r>
            <a:r>
              <a:rPr lang="en-GB" dirty="0"/>
              <a:t> e un repository </a:t>
            </a:r>
            <a:r>
              <a:rPr lang="en-GB" b="1" dirty="0" err="1"/>
              <a:t>ProductRepository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03437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ABF3C-CD14-4A85-86CF-A8A2EFC00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MainPageController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7FE0C4-5F3C-4118-9CA9-1F1E0804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5" y="2164359"/>
            <a:ext cx="11400639" cy="456361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@Controller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MainPageController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marL="457200" lvl="1" indent="0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productService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GB" sz="18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"/main"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main(Authentication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Model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model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914400" lvl="2" indent="0">
              <a:buNone/>
            </a:pP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model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"username"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914400" lvl="2" indent="0">
              <a:buNone/>
            </a:pP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model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.addAttribute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"products"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productService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.findAll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914400" lvl="2" indent="0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"main.html"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8436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C238A8-BD43-4B1D-8E33-063CCDC7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main.html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D305DC-BEA4-4B3C-87FA-E13E024C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27" y="2074766"/>
            <a:ext cx="6224765" cy="46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415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54DD25-97CA-400F-9BA7-6A470680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Authorization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62D15E7-8AB0-4F7B-8E7C-F6AE9690E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369" y="1122362"/>
            <a:ext cx="7129067" cy="44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28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107624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AC5B1A-0430-42A8-B067-5A50F413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29321"/>
            <a:ext cx="3538728" cy="1645920"/>
          </a:xfrm>
        </p:spPr>
        <p:txBody>
          <a:bodyPr>
            <a:normAutofit/>
          </a:bodyPr>
          <a:lstStyle/>
          <a:p>
            <a:r>
              <a:rPr lang="it-IT" sz="3200"/>
              <a:t>Authority</a:t>
            </a:r>
            <a:endParaRPr lang="en-GB" sz="32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928548F-CA4D-42B4-91C2-795BB9E76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" y="325334"/>
            <a:ext cx="5486400" cy="172821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882BAE4-B8B7-44D2-ABFF-530487390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613" y="1706253"/>
            <a:ext cx="7392025" cy="208824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80023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147709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B91598-7EF7-4FC9-B78A-0E97EFDCF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329321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300"/>
              <a:t>Un  authority è un azione che un utente può fare su una risorsa. </a:t>
            </a:r>
          </a:p>
          <a:p>
            <a:pPr>
              <a:lnSpc>
                <a:spcPct val="100000"/>
              </a:lnSpc>
            </a:pPr>
            <a:r>
              <a:rPr lang="en-GB" sz="1300"/>
              <a:t>Un authority ha un nome ritornato dal metodo getAuthority()</a:t>
            </a:r>
          </a:p>
          <a:p>
            <a:pPr>
              <a:lnSpc>
                <a:spcPct val="100000"/>
              </a:lnSpc>
            </a:pPr>
            <a:r>
              <a:rPr lang="en-GB" sz="1300"/>
              <a:t>Utilizziamo il nome per definire la regola dell’autorizzazione. </a:t>
            </a:r>
          </a:p>
          <a:p>
            <a:pPr>
              <a:lnSpc>
                <a:spcPct val="100000"/>
              </a:lnSpc>
            </a:pPr>
            <a:r>
              <a:rPr lang="en-GB" sz="1300"/>
              <a:t>Spesso una regola di autorizzazione è del tipo: “A Jane è consentito </a:t>
            </a:r>
            <a:r>
              <a:rPr lang="en-GB" sz="1300" b="1"/>
              <a:t>cancellare</a:t>
            </a:r>
            <a:r>
              <a:rPr lang="en-GB" sz="1300"/>
              <a:t> prodotti,” oppure “A John è consentito </a:t>
            </a:r>
            <a:r>
              <a:rPr lang="en-GB" sz="1300" b="1"/>
              <a:t>leggere</a:t>
            </a:r>
            <a:r>
              <a:rPr lang="en-GB" sz="1300"/>
              <a:t> documenti.”</a:t>
            </a:r>
          </a:p>
        </p:txBody>
      </p:sp>
    </p:spTree>
    <p:extLst>
      <p:ext uri="{BB962C8B-B14F-4D97-AF65-F5344CB8AC3E}">
        <p14:creationId xmlns:p14="http://schemas.microsoft.com/office/powerpoint/2010/main" val="23042049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5FD3A5-14AF-4886-BD9E-885929DA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Modalità di configurazione per l’accesso alle risorse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A7F5209-6088-4755-9AE0-7137E3E7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3" y="2219130"/>
            <a:ext cx="6486525" cy="4267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ED6AF8-85A9-482A-A2D2-8FE9B8D056D8}"/>
              </a:ext>
            </a:extLst>
          </p:cNvPr>
          <p:cNvSpPr txBox="1"/>
          <p:nvPr/>
        </p:nvSpPr>
        <p:spPr>
          <a:xfrm>
            <a:off x="6725540" y="2890702"/>
            <a:ext cx="5665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hasAuthority</a:t>
            </a:r>
            <a:r>
              <a:rPr lang="it-IT" b="1" dirty="0"/>
              <a:t>() </a:t>
            </a:r>
          </a:p>
          <a:p>
            <a:r>
              <a:rPr lang="it-IT" dirty="0"/>
              <a:t>     </a:t>
            </a:r>
            <a:r>
              <a:rPr lang="it-IT" i="1" dirty="0"/>
              <a:t>riceve come parametro una singola </a:t>
            </a:r>
          </a:p>
          <a:p>
            <a:r>
              <a:rPr lang="it-IT" i="1" dirty="0"/>
              <a:t>     stringa di autorizzazione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hasAnyAuthority</a:t>
            </a:r>
            <a:r>
              <a:rPr lang="en-GB" b="1" dirty="0"/>
              <a:t>()</a:t>
            </a:r>
          </a:p>
          <a:p>
            <a:r>
              <a:rPr lang="it-IT" dirty="0"/>
              <a:t>     </a:t>
            </a:r>
            <a:r>
              <a:rPr lang="it-IT" i="1" dirty="0" err="1"/>
              <a:t>riveve</a:t>
            </a:r>
            <a:r>
              <a:rPr lang="it-IT" i="1" dirty="0"/>
              <a:t> come parametro più</a:t>
            </a:r>
          </a:p>
          <a:p>
            <a:r>
              <a:rPr lang="it-IT" i="1" dirty="0"/>
              <a:t>     stringhe di autorizzazione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access()</a:t>
            </a:r>
          </a:p>
          <a:p>
            <a:r>
              <a:rPr lang="en-GB" dirty="0"/>
              <a:t>     </a:t>
            </a:r>
            <a:r>
              <a:rPr lang="en-GB" dirty="0" err="1"/>
              <a:t>accetta</a:t>
            </a:r>
            <a:r>
              <a:rPr lang="en-GB" dirty="0"/>
              <a:t> una Spring Expression Language (</a:t>
            </a:r>
            <a:r>
              <a:rPr lang="en-GB" dirty="0" err="1"/>
              <a:t>SpEL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12819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48C9FD-75B7-428A-AC31-08A1DE31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Modalità di configurazione per l’accesso alle risorse (Ruoli) (project </a:t>
            </a:r>
            <a:r>
              <a:rPr lang="it-IT" dirty="0" err="1"/>
              <a:t>config</a:t>
            </a:r>
            <a:r>
              <a:rPr lang="it-IT" dirty="0"/>
              <a:t> 11) 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D67B948-0A28-45BE-9025-C191DDEF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1" y="2186339"/>
            <a:ext cx="5726469" cy="40407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99EFA3-ABA1-4326-B7F1-5046C7451B15}"/>
              </a:ext>
            </a:extLst>
          </p:cNvPr>
          <p:cNvSpPr txBox="1"/>
          <p:nvPr/>
        </p:nvSpPr>
        <p:spPr>
          <a:xfrm>
            <a:off x="6476287" y="4549676"/>
            <a:ext cx="5665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hasRole</a:t>
            </a:r>
            <a:r>
              <a:rPr lang="it-IT" b="1" dirty="0"/>
              <a:t>() </a:t>
            </a:r>
          </a:p>
          <a:p>
            <a:r>
              <a:rPr lang="it-IT" dirty="0"/>
              <a:t>     </a:t>
            </a:r>
            <a:r>
              <a:rPr lang="it-IT" i="1" dirty="0"/>
              <a:t>riceve come parametro una singola </a:t>
            </a:r>
          </a:p>
          <a:p>
            <a:r>
              <a:rPr lang="it-IT" i="1" dirty="0"/>
              <a:t>     stringa di ruolo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hasAnyRole</a:t>
            </a:r>
            <a:r>
              <a:rPr lang="en-GB" b="1" dirty="0"/>
              <a:t>()</a:t>
            </a:r>
          </a:p>
          <a:p>
            <a:r>
              <a:rPr lang="it-IT" dirty="0"/>
              <a:t>     </a:t>
            </a:r>
            <a:r>
              <a:rPr lang="it-IT" i="1" dirty="0" err="1"/>
              <a:t>riveve</a:t>
            </a:r>
            <a:r>
              <a:rPr lang="it-IT" i="1" dirty="0"/>
              <a:t> come parametro più</a:t>
            </a:r>
          </a:p>
          <a:p>
            <a:r>
              <a:rPr lang="it-IT" i="1" dirty="0"/>
              <a:t>     stringhe di ruolo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access()</a:t>
            </a:r>
          </a:p>
          <a:p>
            <a:r>
              <a:rPr lang="en-GB" dirty="0"/>
              <a:t>     </a:t>
            </a:r>
            <a:r>
              <a:rPr lang="en-GB" dirty="0" err="1"/>
              <a:t>accetta</a:t>
            </a:r>
            <a:r>
              <a:rPr lang="en-GB" dirty="0"/>
              <a:t> una Spring Expression Language (</a:t>
            </a:r>
            <a:r>
              <a:rPr lang="en-GB" dirty="0" err="1"/>
              <a:t>SpEL</a:t>
            </a:r>
            <a:r>
              <a:rPr lang="en-GB" dirty="0"/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2996641-57EE-4C54-9B2B-63F4B6EDD9E2}"/>
              </a:ext>
            </a:extLst>
          </p:cNvPr>
          <p:cNvSpPr txBox="1"/>
          <p:nvPr/>
        </p:nvSpPr>
        <p:spPr>
          <a:xfrm>
            <a:off x="6476288" y="2077727"/>
            <a:ext cx="5665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hasAuthority</a:t>
            </a:r>
            <a:r>
              <a:rPr lang="it-IT" b="1" dirty="0"/>
              <a:t>() </a:t>
            </a:r>
          </a:p>
          <a:p>
            <a:r>
              <a:rPr lang="it-IT" dirty="0"/>
              <a:t>     </a:t>
            </a:r>
            <a:r>
              <a:rPr lang="it-IT" i="1" dirty="0"/>
              <a:t>riceve come parametro una singola </a:t>
            </a:r>
          </a:p>
          <a:p>
            <a:r>
              <a:rPr lang="it-IT" i="1" dirty="0"/>
              <a:t>     stringa di autorizzazione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hasAnyAuthority</a:t>
            </a:r>
            <a:r>
              <a:rPr lang="en-GB" b="1" dirty="0"/>
              <a:t>()</a:t>
            </a:r>
          </a:p>
          <a:p>
            <a:r>
              <a:rPr lang="it-IT" dirty="0"/>
              <a:t>     </a:t>
            </a:r>
            <a:r>
              <a:rPr lang="it-IT" i="1" dirty="0" err="1"/>
              <a:t>riveve</a:t>
            </a:r>
            <a:r>
              <a:rPr lang="it-IT" i="1" dirty="0"/>
              <a:t> come parametro più</a:t>
            </a:r>
          </a:p>
          <a:p>
            <a:r>
              <a:rPr lang="it-IT" i="1" dirty="0"/>
              <a:t>     stringhe di autorizzazione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access()</a:t>
            </a:r>
          </a:p>
          <a:p>
            <a:r>
              <a:rPr lang="en-GB" dirty="0"/>
              <a:t>     </a:t>
            </a:r>
            <a:r>
              <a:rPr lang="en-GB" dirty="0" err="1"/>
              <a:t>accetta</a:t>
            </a:r>
            <a:r>
              <a:rPr lang="en-GB" dirty="0"/>
              <a:t> una Spring Expression Language (</a:t>
            </a:r>
            <a:r>
              <a:rPr lang="en-GB" dirty="0" err="1"/>
              <a:t>SpEL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71581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477649-91B9-4973-B2AD-04318B62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Project </a:t>
            </a:r>
            <a:r>
              <a:rPr lang="it-IT" dirty="0" err="1"/>
              <a:t>Config</a:t>
            </a:r>
            <a:r>
              <a:rPr lang="it-IT" dirty="0"/>
              <a:t> 11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99944F-F1F0-4C1F-97F4-7B47E3194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40" y="2147582"/>
            <a:ext cx="10704856" cy="402461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Utente John password 1234 ruolo READER</a:t>
            </a:r>
          </a:p>
          <a:p>
            <a:r>
              <a:rPr lang="it-IT" dirty="0"/>
              <a:t>Utente Paul password 1234 ruolo GUEST</a:t>
            </a:r>
          </a:p>
          <a:p>
            <a:r>
              <a:rPr lang="it-IT" dirty="0"/>
              <a:t>Utente Mike password 1234 ruolo CREATOR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John non ha restrizioni</a:t>
            </a:r>
          </a:p>
          <a:p>
            <a:r>
              <a:rPr lang="it-IT" dirty="0"/>
              <a:t>Paul non può visualizzare i prodotti</a:t>
            </a:r>
          </a:p>
          <a:p>
            <a:r>
              <a:rPr lang="it-IT" dirty="0"/>
              <a:t>Mike non può accedere alla pagina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26503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C5FFE1-EFAD-4427-9EBD-748CBCD1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Filtri in Spring Security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36F63B-7916-4B6B-960E-65E4CEA31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62" y="2231472"/>
            <a:ext cx="11459362" cy="3940727"/>
          </a:xfrm>
        </p:spPr>
        <p:txBody>
          <a:bodyPr>
            <a:normAutofit fontScale="92500"/>
          </a:bodyPr>
          <a:lstStyle/>
          <a:p>
            <a:r>
              <a:rPr lang="en-GB" dirty="0"/>
              <a:t>Il primo layer </a:t>
            </a:r>
            <a:r>
              <a:rPr lang="en-GB" dirty="0" err="1"/>
              <a:t>dell’architettura</a:t>
            </a:r>
            <a:r>
              <a:rPr lang="en-GB" dirty="0"/>
              <a:t> di una web application, la quale </a:t>
            </a:r>
            <a:r>
              <a:rPr lang="en-GB" dirty="0" err="1"/>
              <a:t>intercetta</a:t>
            </a:r>
            <a:r>
              <a:rPr lang="en-GB" dirty="0"/>
              <a:t> </a:t>
            </a:r>
            <a:r>
              <a:rPr lang="en-GB" dirty="0" err="1"/>
              <a:t>richieste</a:t>
            </a:r>
            <a:r>
              <a:rPr lang="en-GB" dirty="0"/>
              <a:t> HTTP , è una </a:t>
            </a:r>
            <a:r>
              <a:rPr lang="en-GB" b="1" dirty="0"/>
              <a:t>filter chain (catena di filtra)</a:t>
            </a:r>
            <a:r>
              <a:rPr lang="en-GB" dirty="0"/>
              <a:t>. </a:t>
            </a:r>
          </a:p>
          <a:p>
            <a:r>
              <a:rPr lang="en-GB" dirty="0"/>
              <a:t>E’ possible </a:t>
            </a:r>
            <a:r>
              <a:rPr lang="en-GB" dirty="0" err="1"/>
              <a:t>personalizzare</a:t>
            </a:r>
            <a:r>
              <a:rPr lang="en-GB" dirty="0"/>
              <a:t> </a:t>
            </a:r>
            <a:r>
              <a:rPr lang="en-GB" dirty="0" err="1"/>
              <a:t>questa</a:t>
            </a:r>
            <a:r>
              <a:rPr lang="en-GB" dirty="0"/>
              <a:t> catena </a:t>
            </a:r>
            <a:r>
              <a:rPr lang="en-GB" dirty="0" err="1"/>
              <a:t>aggiundo</a:t>
            </a:r>
            <a:r>
              <a:rPr lang="en-GB" dirty="0"/>
              <a:t> un </a:t>
            </a:r>
            <a:r>
              <a:rPr lang="en-GB" dirty="0" err="1"/>
              <a:t>filtro</a:t>
            </a:r>
            <a:r>
              <a:rPr lang="en-GB" dirty="0"/>
              <a:t> prima, dopo o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posizione</a:t>
            </a:r>
            <a:r>
              <a:rPr lang="en-GB" dirty="0"/>
              <a:t> di un </a:t>
            </a:r>
            <a:r>
              <a:rPr lang="en-GB" dirty="0" err="1"/>
              <a:t>altro</a:t>
            </a:r>
            <a:r>
              <a:rPr lang="en-GB" dirty="0"/>
              <a:t>.</a:t>
            </a:r>
          </a:p>
          <a:p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avere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filtri</a:t>
            </a:r>
            <a:r>
              <a:rPr lang="en-GB" dirty="0"/>
              <a:t> in una </a:t>
            </a:r>
            <a:r>
              <a:rPr lang="en-GB" dirty="0" err="1"/>
              <a:t>certa</a:t>
            </a:r>
            <a:r>
              <a:rPr lang="en-GB" dirty="0"/>
              <a:t> </a:t>
            </a:r>
            <a:r>
              <a:rPr lang="en-GB" dirty="0" err="1"/>
              <a:t>posizione</a:t>
            </a:r>
            <a:r>
              <a:rPr lang="en-GB" dirty="0"/>
              <a:t>. In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l’ordine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non è </a:t>
            </a:r>
            <a:r>
              <a:rPr lang="en-GB" dirty="0" err="1"/>
              <a:t>definito</a:t>
            </a:r>
            <a:r>
              <a:rPr lang="en-GB" dirty="0"/>
              <a:t>. </a:t>
            </a:r>
          </a:p>
          <a:p>
            <a:r>
              <a:rPr lang="en-GB" dirty="0" err="1"/>
              <a:t>Cambiare</a:t>
            </a:r>
            <a:r>
              <a:rPr lang="en-GB" dirty="0"/>
              <a:t> la catena di filtra </a:t>
            </a:r>
            <a:r>
              <a:rPr lang="en-GB" dirty="0" err="1"/>
              <a:t>permette</a:t>
            </a:r>
            <a:r>
              <a:rPr lang="en-GB" dirty="0"/>
              <a:t> di </a:t>
            </a:r>
            <a:r>
              <a:rPr lang="en-GB" dirty="0" err="1"/>
              <a:t>personalizzare</a:t>
            </a:r>
            <a:r>
              <a:rPr lang="en-GB" dirty="0"/>
              <a:t> il </a:t>
            </a:r>
            <a:r>
              <a:rPr lang="en-GB" dirty="0" err="1"/>
              <a:t>comportamento</a:t>
            </a:r>
            <a:r>
              <a:rPr lang="en-GB" dirty="0"/>
              <a:t> di Spring Security per </a:t>
            </a:r>
            <a:r>
              <a:rPr lang="en-GB" dirty="0" err="1"/>
              <a:t>l’autenticazione</a:t>
            </a:r>
            <a:r>
              <a:rPr lang="en-GB" dirty="0"/>
              <a:t> ed </a:t>
            </a:r>
            <a:r>
              <a:rPr lang="en-GB" dirty="0" err="1"/>
              <a:t>autorizzazione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9221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CE1C00-CBED-43DF-8A05-6504B8C17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 b="0" i="0" dirty="0">
                <a:effectLst/>
                <a:latin typeface="Arial" panose="020B0604020202020204" pitchFamily="34" charset="0"/>
              </a:rPr>
              <a:t>XSS - C</a:t>
            </a:r>
            <a:r>
              <a:rPr lang="en-GB" sz="2800" dirty="0"/>
              <a:t>ross-site scripting  2 di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1A1789-6D84-4970-8861-3837AA80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GB" sz="1700" dirty="0" err="1"/>
              <a:t>Iniezione</a:t>
            </a:r>
            <a:r>
              <a:rPr lang="en-GB" sz="1700" dirty="0"/>
              <a:t> di script client-side </a:t>
            </a:r>
            <a:r>
              <a:rPr lang="en-GB" sz="1700" dirty="0" err="1"/>
              <a:t>all’interno</a:t>
            </a:r>
            <a:r>
              <a:rPr lang="en-GB" sz="1700" dirty="0"/>
              <a:t> </a:t>
            </a:r>
            <a:r>
              <a:rPr lang="en-GB" sz="1700" dirty="0" err="1"/>
              <a:t>dei</a:t>
            </a:r>
            <a:r>
              <a:rPr lang="en-GB" sz="1700" dirty="0"/>
              <a:t> </a:t>
            </a:r>
            <a:r>
              <a:rPr lang="en-GB" sz="1700" dirty="0" err="1"/>
              <a:t>servizi</a:t>
            </a:r>
            <a:r>
              <a:rPr lang="en-GB" sz="1700" dirty="0"/>
              <a:t> </a:t>
            </a:r>
            <a:r>
              <a:rPr lang="en-GB" sz="1700" dirty="0" err="1"/>
              <a:t>esposti</a:t>
            </a:r>
            <a:r>
              <a:rPr lang="en-GB" sz="1700" dirty="0"/>
              <a:t> da un server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337ACD-DEAF-490E-9160-8B99C3532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290207"/>
            <a:ext cx="6922008" cy="437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240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C5FFE1-EFAD-4427-9EBD-748CBCD13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Filtri in Spring Security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1DE4959-B4AA-4511-B3DC-53843884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71" y="2453951"/>
            <a:ext cx="9138731" cy="347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212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6C5FFE1-EFAD-4427-9EBD-748CBCD1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Filtri in Spring Security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AE2040-B7D9-4E13-A536-FD096C227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565" y="625683"/>
            <a:ext cx="6798536" cy="61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16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B6C1ED-B9A3-4A84-AA75-BEB65FE2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Filtri in Spring Security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A36F2C2-8E7C-49CD-BAA1-352E065AF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756" y="2091095"/>
            <a:ext cx="978195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269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B6C1ED-B9A3-4A84-AA75-BEB65FE2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Filtri in Spring Security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AB56C0-961E-4505-BD08-E9781FCE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53" y="2138828"/>
            <a:ext cx="10732143" cy="403337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 </a:t>
            </a:r>
            <a:r>
              <a:rPr lang="en-GB" dirty="0" err="1"/>
              <a:t>filtri</a:t>
            </a:r>
            <a:r>
              <a:rPr lang="en-GB" dirty="0"/>
              <a:t> in Spring Security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classici</a:t>
            </a:r>
            <a:r>
              <a:rPr lang="en-GB" dirty="0"/>
              <a:t> Java Enterprise HTTP filters. </a:t>
            </a:r>
          </a:p>
          <a:p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implementare</a:t>
            </a:r>
            <a:r>
              <a:rPr lang="en-GB" dirty="0"/>
              <a:t> un </a:t>
            </a:r>
            <a:r>
              <a:rPr lang="en-GB" dirty="0" err="1"/>
              <a:t>filtro</a:t>
            </a:r>
            <a:r>
              <a:rPr lang="en-GB" dirty="0"/>
              <a:t> </a:t>
            </a:r>
            <a:r>
              <a:rPr lang="en-GB" dirty="0" err="1"/>
              <a:t>utilizzando</a:t>
            </a:r>
            <a:r>
              <a:rPr lang="en-GB" dirty="0"/>
              <a:t> </a:t>
            </a:r>
            <a:r>
              <a:rPr lang="en-GB" dirty="0" err="1"/>
              <a:t>l’interfaccia</a:t>
            </a:r>
            <a:r>
              <a:rPr lang="en-GB" dirty="0"/>
              <a:t> </a:t>
            </a:r>
            <a:r>
              <a:rPr lang="en-GB" b="1" dirty="0"/>
              <a:t>Filter</a:t>
            </a:r>
            <a:r>
              <a:rPr lang="en-GB" dirty="0"/>
              <a:t> del package </a:t>
            </a:r>
            <a:r>
              <a:rPr lang="en-GB" b="1" dirty="0" err="1"/>
              <a:t>javax.servlet</a:t>
            </a:r>
            <a:r>
              <a:rPr lang="en-GB" dirty="0"/>
              <a:t>.  </a:t>
            </a:r>
          </a:p>
          <a:p>
            <a:r>
              <a:rPr lang="en-GB" dirty="0"/>
              <a:t>Cosi come per </a:t>
            </a:r>
            <a:r>
              <a:rPr lang="en-GB" dirty="0" err="1"/>
              <a:t>ogni</a:t>
            </a:r>
            <a:r>
              <a:rPr lang="en-GB" dirty="0"/>
              <a:t> HTTP filter,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bisogno</a:t>
            </a:r>
            <a:r>
              <a:rPr lang="en-GB" dirty="0"/>
              <a:t> di </a:t>
            </a:r>
            <a:r>
              <a:rPr lang="en-GB" dirty="0" err="1"/>
              <a:t>ridefinire</a:t>
            </a:r>
            <a:r>
              <a:rPr lang="en-GB" dirty="0"/>
              <a:t> il </a:t>
            </a:r>
            <a:r>
              <a:rPr lang="en-GB" dirty="0" err="1"/>
              <a:t>metodo</a:t>
            </a:r>
            <a:r>
              <a:rPr lang="en-GB" dirty="0"/>
              <a:t> </a:t>
            </a:r>
            <a:r>
              <a:rPr lang="en-GB" dirty="0" err="1"/>
              <a:t>doFilter</a:t>
            </a:r>
            <a:r>
              <a:rPr lang="en-GB" dirty="0"/>
              <a:t>() per </a:t>
            </a:r>
            <a:r>
              <a:rPr lang="en-GB" dirty="0" err="1"/>
              <a:t>implementare</a:t>
            </a:r>
            <a:r>
              <a:rPr lang="en-GB" dirty="0"/>
              <a:t> la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logica</a:t>
            </a:r>
            <a:r>
              <a:rPr lang="en-GB" dirty="0"/>
              <a:t>. </a:t>
            </a:r>
          </a:p>
          <a:p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metodo</a:t>
            </a:r>
            <a:r>
              <a:rPr lang="en-GB" dirty="0"/>
              <a:t> </a:t>
            </a:r>
            <a:r>
              <a:rPr lang="en-GB" dirty="0" err="1"/>
              <a:t>riceve</a:t>
            </a:r>
            <a:r>
              <a:rPr lang="en-GB" dirty="0"/>
              <a:t> in input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parametri</a:t>
            </a:r>
            <a:r>
              <a:rPr lang="en-GB" dirty="0"/>
              <a:t> </a:t>
            </a:r>
            <a:r>
              <a:rPr lang="en-GB" dirty="0" err="1"/>
              <a:t>ServletRequest</a:t>
            </a:r>
            <a:r>
              <a:rPr lang="en-GB" dirty="0"/>
              <a:t>, </a:t>
            </a:r>
            <a:r>
              <a:rPr lang="en-GB" dirty="0" err="1"/>
              <a:t>ServletResponse</a:t>
            </a:r>
            <a:r>
              <a:rPr lang="en-GB" dirty="0"/>
              <a:t>, e </a:t>
            </a:r>
            <a:r>
              <a:rPr lang="en-GB" dirty="0" err="1"/>
              <a:t>FilterChain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7406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B6C1ED-B9A3-4A84-AA75-BEB65FE2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Filtri in Spring Security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AB56C0-961E-4505-BD08-E9781FCE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553" y="2138828"/>
            <a:ext cx="10732143" cy="4033372"/>
          </a:xfrm>
        </p:spPr>
        <p:txBody>
          <a:bodyPr>
            <a:normAutofit/>
          </a:bodyPr>
          <a:lstStyle/>
          <a:p>
            <a:r>
              <a:rPr lang="en-GB" dirty="0"/>
              <a:t>Spring Security </a:t>
            </a:r>
            <a:r>
              <a:rPr lang="en-GB" dirty="0" err="1"/>
              <a:t>fornisce</a:t>
            </a:r>
            <a:r>
              <a:rPr lang="en-GB" dirty="0"/>
              <a:t> </a:t>
            </a:r>
            <a:r>
              <a:rPr lang="en-GB" dirty="0" err="1"/>
              <a:t>alcune</a:t>
            </a:r>
            <a:r>
              <a:rPr lang="en-GB" dirty="0"/>
              <a:t> </a:t>
            </a:r>
            <a:r>
              <a:rPr lang="en-GB" dirty="0" err="1"/>
              <a:t>implementazioni</a:t>
            </a:r>
            <a:r>
              <a:rPr lang="en-GB" dirty="0"/>
              <a:t> di </a:t>
            </a:r>
            <a:r>
              <a:rPr lang="en-GB" dirty="0" err="1"/>
              <a:t>filtri</a:t>
            </a:r>
            <a:r>
              <a:rPr lang="en-GB" dirty="0"/>
              <a:t>. </a:t>
            </a:r>
            <a:r>
              <a:rPr lang="en-GB" dirty="0" err="1"/>
              <a:t>Tra</a:t>
            </a:r>
            <a:r>
              <a:rPr lang="en-GB" dirty="0"/>
              <a:t> </a:t>
            </a:r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abbiamo</a:t>
            </a:r>
            <a:r>
              <a:rPr lang="en-GB" dirty="0"/>
              <a:t>:</a:t>
            </a:r>
          </a:p>
          <a:p>
            <a:pPr lvl="1"/>
            <a:r>
              <a:rPr lang="en-GB" b="1" dirty="0" err="1"/>
              <a:t>BasicAuthenticationFilter</a:t>
            </a:r>
            <a:r>
              <a:rPr lang="en-GB" dirty="0"/>
              <a:t> che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occupa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basic authentication. </a:t>
            </a:r>
          </a:p>
          <a:p>
            <a:pPr lvl="1"/>
            <a:r>
              <a:rPr lang="en-GB" b="1" dirty="0" err="1"/>
              <a:t>CsrfFilter</a:t>
            </a:r>
            <a:r>
              <a:rPr lang="en-GB" dirty="0"/>
              <a:t> per la cross-site request forgery (CSRF) protection.</a:t>
            </a:r>
          </a:p>
          <a:p>
            <a:pPr lvl="1"/>
            <a:r>
              <a:rPr lang="en-GB" b="1" dirty="0" err="1"/>
              <a:t>CorsFilter</a:t>
            </a:r>
            <a:r>
              <a:rPr lang="en-GB" dirty="0"/>
              <a:t> per le </a:t>
            </a:r>
            <a:r>
              <a:rPr lang="en-GB" dirty="0" err="1"/>
              <a:t>regole</a:t>
            </a:r>
            <a:r>
              <a:rPr lang="en-GB" dirty="0"/>
              <a:t> di </a:t>
            </a:r>
            <a:r>
              <a:rPr lang="en-GB" dirty="0" err="1"/>
              <a:t>autorizzazione</a:t>
            </a:r>
            <a:r>
              <a:rPr lang="en-GB" dirty="0"/>
              <a:t> </a:t>
            </a:r>
            <a:r>
              <a:rPr lang="en-GB" dirty="0" err="1"/>
              <a:t>riguardo</a:t>
            </a:r>
            <a:r>
              <a:rPr lang="en-GB" dirty="0"/>
              <a:t> la cross-origin resource sharing (CORS).</a:t>
            </a:r>
          </a:p>
        </p:txBody>
      </p:sp>
    </p:spTree>
    <p:extLst>
      <p:ext uri="{BB962C8B-B14F-4D97-AF65-F5344CB8AC3E}">
        <p14:creationId xmlns:p14="http://schemas.microsoft.com/office/powerpoint/2010/main" val="11366936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BAF1D3-A713-4BBB-91CE-FB5A4035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Un </a:t>
            </a:r>
            <a:r>
              <a:rPr lang="en-US" dirty="0" err="1"/>
              <a:t>esempio</a:t>
            </a:r>
            <a:r>
              <a:rPr lang="en-US" dirty="0"/>
              <a:t> di </a:t>
            </a:r>
            <a:r>
              <a:rPr lang="en-US" dirty="0" err="1"/>
              <a:t>Filtro</a:t>
            </a:r>
            <a:endParaRPr lang="en-US" dirty="0"/>
          </a:p>
        </p:txBody>
      </p:sp>
      <p:sp>
        <p:nvSpPr>
          <p:cNvPr id="50" name="Rectangle: Rounded Corners 4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D396CE0-E51F-4FA8-874B-C88FBA22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42" y="1917118"/>
            <a:ext cx="6202058" cy="362820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1DE4AF0-C2C3-4ABA-B452-D6795CBA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874" y="4358741"/>
            <a:ext cx="5329474" cy="25315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B81A3D3-AE4D-452E-9950-6C65ED352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9587" y="2094776"/>
            <a:ext cx="5329474" cy="2280123"/>
          </a:xfrm>
          <a:prstGeom prst="rect">
            <a:avLst/>
          </a:prstGeom>
        </p:spPr>
      </p:pic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A0219419-B87C-4757-BE5C-A14C0843B513}"/>
              </a:ext>
            </a:extLst>
          </p:cNvPr>
          <p:cNvCxnSpPr>
            <a:stCxn id="7" idx="1"/>
          </p:cNvCxnSpPr>
          <p:nvPr/>
        </p:nvCxnSpPr>
        <p:spPr>
          <a:xfrm rot="10800000">
            <a:off x="2103121" y="2211356"/>
            <a:ext cx="4736466" cy="1023483"/>
          </a:xfrm>
          <a:prstGeom prst="bentConnector3">
            <a:avLst>
              <a:gd name="adj1" fmla="val 395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9089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Rectangle 4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BAF1D3-A713-4BBB-91CE-FB5A4035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Un </a:t>
            </a:r>
            <a:r>
              <a:rPr lang="en-US" dirty="0" err="1"/>
              <a:t>esempio</a:t>
            </a:r>
            <a:r>
              <a:rPr lang="en-US" dirty="0"/>
              <a:t> di </a:t>
            </a:r>
            <a:r>
              <a:rPr lang="en-US" dirty="0" err="1"/>
              <a:t>Filtro</a:t>
            </a:r>
            <a:endParaRPr lang="en-US" dirty="0"/>
          </a:p>
        </p:txBody>
      </p:sp>
      <p:sp>
        <p:nvSpPr>
          <p:cNvPr id="50" name="Rectangle: Rounded Corners 4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BA6863-D808-4243-9804-91F78D1DB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99" y="2489417"/>
            <a:ext cx="10467201" cy="35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65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A3D6A3B-B490-4911-8D04-913F3BE5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CSRF protection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E073B7A-4403-421C-A8A0-C06119D9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965704"/>
            <a:ext cx="6846363" cy="47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474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AC069-BD97-442F-ADC3-4E7B6099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CSRF protection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D6F8A6-755F-42E6-915A-B30D9351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Come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proteggere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in uno scenario come </a:t>
            </a:r>
            <a:r>
              <a:rPr lang="en-GB" dirty="0" err="1"/>
              <a:t>questo</a:t>
            </a:r>
            <a:r>
              <a:rPr lang="en-GB" dirty="0"/>
              <a:t>? </a:t>
            </a:r>
          </a:p>
          <a:p>
            <a:r>
              <a:rPr lang="en-GB" dirty="0"/>
              <a:t>La </a:t>
            </a:r>
            <a:r>
              <a:rPr lang="en-GB" dirty="0" err="1"/>
              <a:t>protezione</a:t>
            </a:r>
            <a:r>
              <a:rPr lang="en-GB" dirty="0"/>
              <a:t> CSRF </a:t>
            </a:r>
            <a:r>
              <a:rPr lang="en-GB" dirty="0" err="1"/>
              <a:t>garantisce</a:t>
            </a:r>
            <a:r>
              <a:rPr lang="en-GB" dirty="0"/>
              <a:t> che </a:t>
            </a:r>
            <a:r>
              <a:rPr lang="en-GB" dirty="0" err="1"/>
              <a:t>soltanto</a:t>
            </a:r>
            <a:r>
              <a:rPr lang="en-GB" dirty="0"/>
              <a:t> il frontend </a:t>
            </a:r>
            <a:r>
              <a:rPr lang="en-GB" dirty="0" err="1"/>
              <a:t>della</a:t>
            </a:r>
            <a:r>
              <a:rPr lang="en-GB" dirty="0"/>
              <a:t> web application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effettuare</a:t>
            </a:r>
            <a:r>
              <a:rPr lang="en-GB" dirty="0"/>
              <a:t> </a:t>
            </a:r>
            <a:r>
              <a:rPr lang="en-GB" dirty="0" err="1"/>
              <a:t>operazioni</a:t>
            </a:r>
            <a:r>
              <a:rPr lang="en-GB" dirty="0"/>
              <a:t> di </a:t>
            </a:r>
            <a:r>
              <a:rPr lang="en-GB" dirty="0" err="1"/>
              <a:t>modifica</a:t>
            </a:r>
            <a:r>
              <a:rPr lang="en-GB" dirty="0"/>
              <a:t>(per </a:t>
            </a:r>
            <a:r>
              <a:rPr lang="en-GB" dirty="0" err="1"/>
              <a:t>convenzione</a:t>
            </a:r>
            <a:r>
              <a:rPr lang="en-GB" dirty="0"/>
              <a:t>, </a:t>
            </a:r>
            <a:r>
              <a:rPr lang="en-GB" dirty="0" err="1"/>
              <a:t>metodi</a:t>
            </a:r>
            <a:r>
              <a:rPr lang="en-GB" dirty="0"/>
              <a:t> HTTP che non </a:t>
            </a:r>
            <a:r>
              <a:rPr lang="en-GB" dirty="0" err="1"/>
              <a:t>sono</a:t>
            </a:r>
            <a:r>
              <a:rPr lang="en-GB" dirty="0"/>
              <a:t> GET, HEAD, TRACE, o OPTIONS). </a:t>
            </a:r>
          </a:p>
          <a:p>
            <a:r>
              <a:rPr lang="en-GB" dirty="0"/>
              <a:t>Una </a:t>
            </a:r>
            <a:r>
              <a:rPr lang="en-GB" dirty="0" err="1"/>
              <a:t>pagina</a:t>
            </a:r>
            <a:r>
              <a:rPr lang="en-GB" dirty="0"/>
              <a:t> </a:t>
            </a:r>
            <a:r>
              <a:rPr lang="en-GB" dirty="0" err="1"/>
              <a:t>esterna</a:t>
            </a:r>
            <a:r>
              <a:rPr lang="en-GB" dirty="0"/>
              <a:t> come </a:t>
            </a:r>
            <a:r>
              <a:rPr lang="en-GB" dirty="0" err="1"/>
              <a:t>quella</a:t>
            </a:r>
            <a:r>
              <a:rPr lang="en-GB" dirty="0"/>
              <a:t> </a:t>
            </a:r>
            <a:r>
              <a:rPr lang="en-GB" dirty="0" err="1"/>
              <a:t>dell’esempio</a:t>
            </a:r>
            <a:r>
              <a:rPr lang="en-GB" dirty="0"/>
              <a:t> </a:t>
            </a:r>
            <a:r>
              <a:rPr lang="en-GB" dirty="0" err="1"/>
              <a:t>sarebbe</a:t>
            </a:r>
            <a:r>
              <a:rPr lang="en-GB" dirty="0"/>
              <a:t> </a:t>
            </a:r>
            <a:r>
              <a:rPr lang="en-GB" dirty="0" err="1"/>
              <a:t>stata</a:t>
            </a:r>
            <a:r>
              <a:rPr lang="en-GB" dirty="0"/>
              <a:t> </a:t>
            </a:r>
            <a:r>
              <a:rPr lang="en-GB" dirty="0" err="1"/>
              <a:t>bloccata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66471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1AC069-BD97-442F-ADC3-4E7B6099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CSRF protection: come </a:t>
            </a:r>
            <a:r>
              <a:rPr lang="en-US" sz="4000" dirty="0" err="1"/>
              <a:t>funziona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D6F8A6-755F-42E6-915A-B30D93518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19" y="2323749"/>
            <a:ext cx="11107024" cy="4387443"/>
          </a:xfrm>
        </p:spPr>
        <p:txBody>
          <a:bodyPr>
            <a:normAutofit fontScale="85000" lnSpcReduction="20000"/>
          </a:bodyPr>
          <a:lstStyle/>
          <a:p>
            <a:r>
              <a:rPr lang="en-GB" dirty="0" err="1"/>
              <a:t>Ciò</a:t>
            </a:r>
            <a:r>
              <a:rPr lang="en-GB" dirty="0"/>
              <a:t> che </a:t>
            </a:r>
            <a:r>
              <a:rPr lang="en-GB" dirty="0" err="1"/>
              <a:t>sappiamo</a:t>
            </a:r>
            <a:r>
              <a:rPr lang="en-GB" dirty="0"/>
              <a:t> di </a:t>
            </a:r>
            <a:r>
              <a:rPr lang="en-GB" dirty="0" err="1"/>
              <a:t>sicuro</a:t>
            </a:r>
            <a:r>
              <a:rPr lang="en-GB" dirty="0"/>
              <a:t> che prima di </a:t>
            </a:r>
            <a:r>
              <a:rPr lang="en-GB" dirty="0" err="1"/>
              <a:t>poter</a:t>
            </a:r>
            <a:r>
              <a:rPr lang="en-GB" dirty="0"/>
              <a:t> </a:t>
            </a:r>
            <a:r>
              <a:rPr lang="en-GB" dirty="0" err="1"/>
              <a:t>effettuare</a:t>
            </a:r>
            <a:r>
              <a:rPr lang="en-GB" dirty="0"/>
              <a:t>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modifica</a:t>
            </a:r>
            <a:r>
              <a:rPr lang="en-GB" dirty="0"/>
              <a:t> </a:t>
            </a:r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poter</a:t>
            </a:r>
            <a:r>
              <a:rPr lang="en-GB" dirty="0"/>
              <a:t> </a:t>
            </a:r>
            <a:r>
              <a:rPr lang="en-GB" dirty="0" err="1"/>
              <a:t>accedere</a:t>
            </a:r>
            <a:r>
              <a:rPr lang="en-GB" dirty="0"/>
              <a:t> per la prima volta </a:t>
            </a:r>
            <a:r>
              <a:rPr lang="en-GB" dirty="0" err="1"/>
              <a:t>all’applicazione</a:t>
            </a:r>
            <a:r>
              <a:rPr lang="en-GB" dirty="0"/>
              <a:t> </a:t>
            </a:r>
            <a:r>
              <a:rPr lang="en-GB" dirty="0" err="1"/>
              <a:t>inviando</a:t>
            </a:r>
            <a:r>
              <a:rPr lang="en-GB" dirty="0"/>
              <a:t> una </a:t>
            </a:r>
            <a:r>
              <a:rPr lang="en-GB" dirty="0" err="1"/>
              <a:t>richiesta</a:t>
            </a:r>
            <a:r>
              <a:rPr lang="en-GB" dirty="0"/>
              <a:t> HTTP GET. </a:t>
            </a:r>
          </a:p>
          <a:p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accade</a:t>
            </a:r>
            <a:r>
              <a:rPr lang="en-GB" dirty="0"/>
              <a:t>, </a:t>
            </a:r>
            <a:r>
              <a:rPr lang="en-GB" dirty="0" err="1"/>
              <a:t>l’applicazione</a:t>
            </a:r>
            <a:r>
              <a:rPr lang="en-GB" dirty="0"/>
              <a:t> genera un token </a:t>
            </a:r>
            <a:r>
              <a:rPr lang="en-GB" dirty="0" err="1"/>
              <a:t>univoco</a:t>
            </a:r>
            <a:r>
              <a:rPr lang="en-GB" dirty="0"/>
              <a:t>. </a:t>
            </a:r>
            <a:r>
              <a:rPr lang="en-GB" dirty="0" err="1"/>
              <a:t>L’applicazione</a:t>
            </a:r>
            <a:r>
              <a:rPr lang="en-GB" dirty="0"/>
              <a:t> da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momento</a:t>
            </a:r>
            <a:r>
              <a:rPr lang="en-GB" dirty="0"/>
              <a:t> in poi </a:t>
            </a:r>
            <a:r>
              <a:rPr lang="en-GB" dirty="0" err="1"/>
              <a:t>accetta</a:t>
            </a:r>
            <a:r>
              <a:rPr lang="en-GB" dirty="0"/>
              <a:t> solo </a:t>
            </a:r>
            <a:r>
              <a:rPr lang="en-GB" dirty="0" err="1"/>
              <a:t>richieste</a:t>
            </a:r>
            <a:r>
              <a:rPr lang="en-GB" dirty="0"/>
              <a:t> (POST, PUT, DELETE) che </a:t>
            </a:r>
            <a:r>
              <a:rPr lang="en-GB" dirty="0" err="1"/>
              <a:t>forniscano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.</a:t>
            </a:r>
          </a:p>
          <a:p>
            <a:r>
              <a:rPr lang="en-GB" dirty="0" err="1"/>
              <a:t>L’applicazione</a:t>
            </a:r>
            <a:r>
              <a:rPr lang="en-GB" dirty="0"/>
              <a:t> </a:t>
            </a:r>
            <a:r>
              <a:rPr lang="en-GB" dirty="0" err="1"/>
              <a:t>considera</a:t>
            </a:r>
            <a:r>
              <a:rPr lang="en-GB" dirty="0"/>
              <a:t> la </a:t>
            </a:r>
            <a:r>
              <a:rPr lang="en-GB" dirty="0" err="1"/>
              <a:t>conoscenza</a:t>
            </a:r>
            <a:r>
              <a:rPr lang="en-GB" dirty="0"/>
              <a:t> del token come una </a:t>
            </a:r>
            <a:r>
              <a:rPr lang="en-GB" dirty="0" err="1"/>
              <a:t>prova</a:t>
            </a:r>
            <a:r>
              <a:rPr lang="en-GB" dirty="0"/>
              <a:t> che </a:t>
            </a:r>
            <a:r>
              <a:rPr lang="en-GB" dirty="0" err="1"/>
              <a:t>l’applicazione</a:t>
            </a:r>
            <a:r>
              <a:rPr lang="en-GB" dirty="0"/>
              <a:t> </a:t>
            </a:r>
            <a:r>
              <a:rPr lang="en-GB" dirty="0" err="1"/>
              <a:t>stessa</a:t>
            </a:r>
            <a:r>
              <a:rPr lang="en-GB" dirty="0"/>
              <a:t> ad </a:t>
            </a:r>
            <a:r>
              <a:rPr lang="en-GB" dirty="0" err="1"/>
              <a:t>inviare</a:t>
            </a:r>
            <a:r>
              <a:rPr lang="en-GB" dirty="0"/>
              <a:t> una </a:t>
            </a:r>
            <a:r>
              <a:rPr lang="en-GB" dirty="0" err="1"/>
              <a:t>richiesta</a:t>
            </a:r>
            <a:r>
              <a:rPr lang="en-GB" dirty="0"/>
              <a:t> di </a:t>
            </a:r>
            <a:r>
              <a:rPr lang="en-GB" dirty="0" err="1"/>
              <a:t>modifica</a:t>
            </a:r>
            <a:r>
              <a:rPr lang="en-GB" dirty="0"/>
              <a:t> e non un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esterno</a:t>
            </a:r>
            <a:r>
              <a:rPr lang="en-GB" dirty="0"/>
              <a:t>. </a:t>
            </a:r>
          </a:p>
          <a:p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pagina</a:t>
            </a:r>
            <a:r>
              <a:rPr lang="en-GB" dirty="0"/>
              <a:t> che </a:t>
            </a:r>
            <a:r>
              <a:rPr lang="en-GB" dirty="0" err="1"/>
              <a:t>esegue</a:t>
            </a:r>
            <a:r>
              <a:rPr lang="en-GB" dirty="0"/>
              <a:t> una POST, PUT, DELETE,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ricevere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response il CSRF token, ed </a:t>
            </a:r>
            <a:r>
              <a:rPr lang="en-GB" dirty="0" err="1"/>
              <a:t>utilizzarlo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chiamata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90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52D69-938E-4A5C-86F0-C5129B44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>
                <a:effectLst/>
              </a:rPr>
              <a:t>CSRF - C</a:t>
            </a:r>
            <a:r>
              <a:rPr lang="en-US" sz="4800"/>
              <a:t>ross-site request forgery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DE9ACCB8-5DD0-416B-9BEA-559499821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1174370"/>
            <a:ext cx="6408836" cy="43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903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151B0C-3282-4BC7-8E7E-D8043E9E8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CSRF protection: Project config 12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2B961-275C-43C2-8E95-05B2422E5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L’applicazione di login tramite </a:t>
            </a:r>
            <a:r>
              <a:rPr lang="it-IT" dirty="0" err="1"/>
              <a:t>form</a:t>
            </a:r>
            <a:r>
              <a:rPr lang="it-IT" dirty="0"/>
              <a:t> è già protetta nella pagina di login con il token CSRF.</a:t>
            </a:r>
          </a:p>
          <a:p>
            <a:r>
              <a:rPr lang="it-IT" dirty="0"/>
              <a:t>Vediamo come applicare la protezione ad un’altra pagina.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7193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85AC40-B226-4A65-8A16-049993F4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CSRF protection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DE041A-0980-48A3-91A3-3AD29379C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NOTA</a:t>
            </a:r>
            <a:r>
              <a:rPr lang="en-GB" dirty="0"/>
              <a:t> : </a:t>
            </a:r>
          </a:p>
          <a:p>
            <a:pPr lvl="1"/>
            <a:r>
              <a:rPr lang="en-GB" dirty="0"/>
              <a:t> Mai </a:t>
            </a:r>
            <a:r>
              <a:rPr lang="en-GB" dirty="0" err="1"/>
              <a:t>usare</a:t>
            </a:r>
            <a:r>
              <a:rPr lang="en-GB" dirty="0"/>
              <a:t> HTTP GET per </a:t>
            </a:r>
            <a:r>
              <a:rPr lang="en-GB" dirty="0" err="1"/>
              <a:t>operazioni</a:t>
            </a:r>
            <a:r>
              <a:rPr lang="en-GB" dirty="0"/>
              <a:t> di </a:t>
            </a:r>
            <a:r>
              <a:rPr lang="en-GB" dirty="0" err="1"/>
              <a:t>modifica</a:t>
            </a:r>
            <a:r>
              <a:rPr lang="en-GB" dirty="0"/>
              <a:t>! </a:t>
            </a:r>
          </a:p>
          <a:p>
            <a:pPr lvl="1"/>
            <a:r>
              <a:rPr lang="en-GB" dirty="0"/>
              <a:t> </a:t>
            </a:r>
            <a:r>
              <a:rPr lang="en-GB" dirty="0" err="1"/>
              <a:t>Chiamate</a:t>
            </a:r>
            <a:r>
              <a:rPr lang="en-GB" dirty="0"/>
              <a:t> GET non </a:t>
            </a:r>
            <a:r>
              <a:rPr lang="en-GB" dirty="0" err="1"/>
              <a:t>richiedono</a:t>
            </a:r>
            <a:r>
              <a:rPr lang="en-GB" dirty="0"/>
              <a:t> un CSRF token!</a:t>
            </a:r>
          </a:p>
        </p:txBody>
      </p:sp>
    </p:spTree>
    <p:extLst>
      <p:ext uri="{BB962C8B-B14F-4D97-AF65-F5344CB8AC3E}">
        <p14:creationId xmlns:p14="http://schemas.microsoft.com/office/powerpoint/2010/main" val="3465612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85AC40-B226-4A65-8A16-049993F4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CSRF è </a:t>
            </a:r>
            <a:r>
              <a:rPr lang="en-US" sz="4000" dirty="0" err="1"/>
              <a:t>personalizzabile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DE041A-0980-48A3-91A3-3AD29379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895" y="2298583"/>
            <a:ext cx="10746801" cy="3873617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Per default, la </a:t>
            </a:r>
            <a:r>
              <a:rPr lang="en-GB" dirty="0" err="1"/>
              <a:t>protezione</a:t>
            </a:r>
            <a:r>
              <a:rPr lang="en-GB" dirty="0"/>
              <a:t> CSRF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applica</a:t>
            </a:r>
            <a:r>
              <a:rPr lang="en-GB" dirty="0"/>
              <a:t> a </a:t>
            </a:r>
            <a:r>
              <a:rPr lang="en-GB" dirty="0" err="1"/>
              <a:t>ogni</a:t>
            </a:r>
            <a:r>
              <a:rPr lang="en-GB" dirty="0"/>
              <a:t> endpoints chiamato con </a:t>
            </a:r>
            <a:r>
              <a:rPr lang="en-GB" dirty="0" err="1"/>
              <a:t>metodi</a:t>
            </a:r>
            <a:r>
              <a:rPr lang="en-GB" dirty="0"/>
              <a:t> HTTP </a:t>
            </a:r>
            <a:r>
              <a:rPr lang="en-GB" dirty="0" err="1"/>
              <a:t>differenti</a:t>
            </a:r>
            <a:r>
              <a:rPr lang="en-GB" dirty="0"/>
              <a:t> da GET, HEAD, TRACE, OPTIONS.</a:t>
            </a:r>
          </a:p>
          <a:p>
            <a:r>
              <a:rPr lang="en-GB" dirty="0"/>
              <a:t>Le </a:t>
            </a:r>
            <a:r>
              <a:rPr lang="en-GB" dirty="0" err="1"/>
              <a:t>applicazioni</a:t>
            </a:r>
            <a:r>
              <a:rPr lang="en-GB" dirty="0"/>
              <a:t> </a:t>
            </a:r>
            <a:r>
              <a:rPr lang="en-GB" dirty="0" err="1"/>
              <a:t>hanno</a:t>
            </a:r>
            <a:r>
              <a:rPr lang="en-GB" dirty="0"/>
              <a:t> </a:t>
            </a:r>
            <a:r>
              <a:rPr lang="en-GB" dirty="0" err="1"/>
              <a:t>vari</a:t>
            </a:r>
            <a:r>
              <a:rPr lang="en-GB" dirty="0"/>
              <a:t> </a:t>
            </a:r>
            <a:r>
              <a:rPr lang="en-GB" dirty="0" err="1"/>
              <a:t>requisiti</a:t>
            </a:r>
            <a:r>
              <a:rPr lang="en-GB" dirty="0"/>
              <a:t>, un framework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flessibile</a:t>
            </a:r>
            <a:r>
              <a:rPr lang="en-GB" dirty="0"/>
              <a:t> per </a:t>
            </a:r>
            <a:r>
              <a:rPr lang="en-GB" dirty="0" err="1"/>
              <a:t>adattarsi</a:t>
            </a:r>
            <a:r>
              <a:rPr lang="en-GB" dirty="0"/>
              <a:t> a </a:t>
            </a:r>
            <a:r>
              <a:rPr lang="en-GB" dirty="0" err="1"/>
              <a:t>differenti</a:t>
            </a:r>
            <a:r>
              <a:rPr lang="en-GB" dirty="0"/>
              <a:t> </a:t>
            </a:r>
            <a:r>
              <a:rPr lang="en-GB" dirty="0" err="1"/>
              <a:t>scenari</a:t>
            </a:r>
            <a:r>
              <a:rPr lang="en-GB" dirty="0"/>
              <a:t>. </a:t>
            </a:r>
          </a:p>
          <a:p>
            <a:r>
              <a:rPr lang="en-GB" dirty="0"/>
              <a:t>CSRF protection in Spring Security non fa </a:t>
            </a:r>
            <a:r>
              <a:rPr lang="en-GB" dirty="0" err="1"/>
              <a:t>eccezioni</a:t>
            </a:r>
            <a:r>
              <a:rPr lang="en-GB" dirty="0"/>
              <a:t>. </a:t>
            </a:r>
          </a:p>
          <a:p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possibile</a:t>
            </a:r>
            <a:r>
              <a:rPr lang="en-GB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Configurare</a:t>
            </a:r>
            <a:r>
              <a:rPr lang="en-GB" dirty="0"/>
              <a:t> path ai </a:t>
            </a:r>
            <a:r>
              <a:rPr lang="en-GB" dirty="0" err="1"/>
              <a:t>quali</a:t>
            </a:r>
            <a:r>
              <a:rPr lang="en-GB" dirty="0"/>
              <a:t> la </a:t>
            </a:r>
            <a:r>
              <a:rPr lang="en-GB" dirty="0" err="1"/>
              <a:t>protezione</a:t>
            </a:r>
            <a:r>
              <a:rPr lang="en-GB" dirty="0"/>
              <a:t> CSRF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applica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 err="1"/>
              <a:t>Poter</a:t>
            </a:r>
            <a:r>
              <a:rPr lang="en-GB" dirty="0"/>
              <a:t> </a:t>
            </a:r>
            <a:r>
              <a:rPr lang="en-GB" dirty="0" err="1"/>
              <a:t>gestire</a:t>
            </a:r>
            <a:r>
              <a:rPr lang="en-GB" dirty="0"/>
              <a:t> la </a:t>
            </a:r>
            <a:r>
              <a:rPr lang="en-GB" dirty="0" err="1"/>
              <a:t>generazione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token CSRF</a:t>
            </a:r>
          </a:p>
        </p:txBody>
      </p:sp>
    </p:spTree>
    <p:extLst>
      <p:ext uri="{BB962C8B-B14F-4D97-AF65-F5344CB8AC3E}">
        <p14:creationId xmlns:p14="http://schemas.microsoft.com/office/powerpoint/2010/main" val="2846721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85AC40-B226-4A65-8A16-049993F4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CSRF è </a:t>
            </a:r>
            <a:r>
              <a:rPr lang="en-US" sz="4000" dirty="0" err="1"/>
              <a:t>personalizzabile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9F45AC4-1D25-4C4B-852A-33DCD2DB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04" y="2344413"/>
            <a:ext cx="7267575" cy="25050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173141-4D0B-4F39-94AB-9EE6A952F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40" y="4664237"/>
            <a:ext cx="7591425" cy="1933575"/>
          </a:xfrm>
          <a:prstGeom prst="rect">
            <a:avLst/>
          </a:prstGeom>
        </p:spPr>
      </p:pic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AA092171-2126-4414-8B9E-1B9A70D86E23}"/>
              </a:ext>
            </a:extLst>
          </p:cNvPr>
          <p:cNvCxnSpPr>
            <a:stCxn id="9" idx="1"/>
          </p:cNvCxnSpPr>
          <p:nvPr/>
        </p:nvCxnSpPr>
        <p:spPr>
          <a:xfrm rot="10800000">
            <a:off x="2108718" y="4329405"/>
            <a:ext cx="1152622" cy="130162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0736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85AC40-B226-4A65-8A16-049993F4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CSRF </a:t>
            </a:r>
            <a:r>
              <a:rPr lang="en-US" sz="4000" dirty="0" err="1"/>
              <a:t>personalizzare</a:t>
            </a:r>
            <a:r>
              <a:rPr lang="en-US" sz="4000" dirty="0"/>
              <a:t> la </a:t>
            </a:r>
            <a:r>
              <a:rPr lang="en-US" sz="4000" dirty="0" err="1"/>
              <a:t>gestione</a:t>
            </a:r>
            <a:r>
              <a:rPr lang="en-US" sz="4000" dirty="0"/>
              <a:t> </a:t>
            </a:r>
            <a:r>
              <a:rPr lang="en-US" sz="4000" dirty="0" err="1"/>
              <a:t>dei</a:t>
            </a:r>
            <a:r>
              <a:rPr lang="en-US" sz="4000" dirty="0"/>
              <a:t> token Project Config 13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E1F12B-8682-4391-BF53-325DBF7B662F}"/>
              </a:ext>
            </a:extLst>
          </p:cNvPr>
          <p:cNvSpPr txBox="1"/>
          <p:nvPr/>
        </p:nvSpPr>
        <p:spPr>
          <a:xfrm>
            <a:off x="604007" y="2541863"/>
            <a:ext cx="11409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CSRF token viene generato come UUID e posto in sessione.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Supponiamo</a:t>
            </a:r>
            <a:r>
              <a:rPr lang="en-GB" dirty="0"/>
              <a:t> di </a:t>
            </a:r>
            <a:r>
              <a:rPr lang="en-GB" dirty="0" err="1"/>
              <a:t>voler</a:t>
            </a:r>
            <a:r>
              <a:rPr lang="en-GB" dirty="0"/>
              <a:t> </a:t>
            </a:r>
            <a:r>
              <a:rPr lang="en-GB" dirty="0" err="1"/>
              <a:t>cambiare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comportamento</a:t>
            </a:r>
            <a:r>
              <a:rPr lang="en-GB" dirty="0"/>
              <a:t> e </a:t>
            </a:r>
            <a:r>
              <a:rPr lang="en-GB" dirty="0" err="1"/>
              <a:t>morizzare</a:t>
            </a:r>
            <a:r>
              <a:rPr lang="en-GB" dirty="0"/>
              <a:t> il token in modo </a:t>
            </a:r>
            <a:r>
              <a:rPr lang="en-GB" dirty="0" err="1"/>
              <a:t>differente</a:t>
            </a:r>
            <a:endParaRPr lang="en-GB" dirty="0"/>
          </a:p>
          <a:p>
            <a:r>
              <a:rPr lang="en-GB" dirty="0"/>
              <a:t>     ad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un database.</a:t>
            </a:r>
          </a:p>
          <a:p>
            <a:endParaRPr lang="en-GB" dirty="0"/>
          </a:p>
          <a:p>
            <a:r>
              <a:rPr lang="en-GB" dirty="0"/>
              <a:t>Spring Security </a:t>
            </a:r>
            <a:r>
              <a:rPr lang="en-GB" dirty="0" err="1"/>
              <a:t>offre</a:t>
            </a:r>
            <a:r>
              <a:rPr lang="en-GB" dirty="0"/>
              <a:t> due </a:t>
            </a:r>
            <a:r>
              <a:rPr lang="en-GB" dirty="0" err="1"/>
              <a:t>contratti</a:t>
            </a:r>
            <a:r>
              <a:rPr lang="en-GB" dirty="0"/>
              <a:t>:</a:t>
            </a:r>
          </a:p>
          <a:p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b="1" dirty="0" err="1"/>
              <a:t>CsrfToken</a:t>
            </a:r>
            <a:r>
              <a:rPr lang="en-GB" dirty="0"/>
              <a:t>—</a:t>
            </a:r>
            <a:r>
              <a:rPr lang="en-GB" dirty="0" err="1"/>
              <a:t>Descrive</a:t>
            </a:r>
            <a:r>
              <a:rPr lang="en-GB" dirty="0"/>
              <a:t> il token</a:t>
            </a:r>
          </a:p>
          <a:p>
            <a:pPr marL="342900" indent="-342900">
              <a:buFont typeface="+mj-lt"/>
              <a:buAutoNum type="arabicPeriod"/>
            </a:pPr>
            <a:r>
              <a:rPr lang="en-GB" b="1" dirty="0" err="1"/>
              <a:t>CsrfTokenRepository</a:t>
            </a:r>
            <a:r>
              <a:rPr lang="en-GB" dirty="0"/>
              <a:t>—</a:t>
            </a:r>
            <a:r>
              <a:rPr lang="en-GB" dirty="0" err="1"/>
              <a:t>descrive</a:t>
            </a:r>
            <a:r>
              <a:rPr lang="en-GB" dirty="0"/>
              <a:t> come </a:t>
            </a:r>
            <a:r>
              <a:rPr lang="en-GB" dirty="0" err="1"/>
              <a:t>creare</a:t>
            </a:r>
            <a:r>
              <a:rPr lang="en-GB" dirty="0"/>
              <a:t>, </a:t>
            </a:r>
            <a:r>
              <a:rPr lang="en-GB" dirty="0" err="1"/>
              <a:t>memorizzare</a:t>
            </a:r>
            <a:r>
              <a:rPr lang="en-GB" dirty="0"/>
              <a:t> e </a:t>
            </a:r>
            <a:r>
              <a:rPr lang="en-GB" dirty="0" err="1"/>
              <a:t>caricare</a:t>
            </a:r>
            <a:r>
              <a:rPr lang="en-GB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7922643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85AC40-B226-4A65-8A16-049993F4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CsrfToken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67FBA07-E81A-46D6-BA24-43D37E35A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12" y="2242077"/>
            <a:ext cx="7151819" cy="18773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720329-0883-47D7-B4B9-1C77FCB5F61D}"/>
              </a:ext>
            </a:extLst>
          </p:cNvPr>
          <p:cNvSpPr txBox="1"/>
          <p:nvPr/>
        </p:nvSpPr>
        <p:spPr>
          <a:xfrm>
            <a:off x="452131" y="4119430"/>
            <a:ext cx="106826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nome</a:t>
            </a:r>
            <a:r>
              <a:rPr lang="en-GB" dirty="0"/>
              <a:t> </a:t>
            </a:r>
            <a:r>
              <a:rPr lang="en-GB" dirty="0" err="1"/>
              <a:t>dell’header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request che </a:t>
            </a:r>
            <a:r>
              <a:rPr lang="en-GB" dirty="0" err="1"/>
              <a:t>contiene</a:t>
            </a:r>
            <a:r>
              <a:rPr lang="en-GB" dirty="0"/>
              <a:t> il CSRF token (default X-CSRF-TOKEN)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nome</a:t>
            </a:r>
            <a:r>
              <a:rPr lang="en-GB" dirty="0"/>
              <a:t> </a:t>
            </a:r>
            <a:r>
              <a:rPr lang="en-GB" dirty="0" err="1"/>
              <a:t>dell’attributo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request che </a:t>
            </a:r>
            <a:r>
              <a:rPr lang="en-GB" dirty="0" err="1"/>
              <a:t>momorizza</a:t>
            </a:r>
            <a:r>
              <a:rPr lang="en-GB" dirty="0"/>
              <a:t> il token (default named _</a:t>
            </a:r>
            <a:r>
              <a:rPr lang="en-GB" dirty="0" err="1"/>
              <a:t>csrf</a:t>
            </a:r>
            <a:r>
              <a:rPr lang="en-GB" dirty="0"/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valore</a:t>
            </a:r>
            <a:r>
              <a:rPr lang="en-GB" dirty="0"/>
              <a:t> del token</a:t>
            </a:r>
          </a:p>
          <a:p>
            <a:endParaRPr lang="en-GB" dirty="0"/>
          </a:p>
          <a:p>
            <a:r>
              <a:rPr lang="en-GB" dirty="0"/>
              <a:t>Spring Security offer </a:t>
            </a:r>
            <a:r>
              <a:rPr lang="en-GB" dirty="0" err="1"/>
              <a:t>un’implementazione</a:t>
            </a:r>
            <a:r>
              <a:rPr lang="en-GB" dirty="0"/>
              <a:t> di default </a:t>
            </a:r>
            <a:r>
              <a:rPr lang="en-GB" dirty="0" err="1"/>
              <a:t>chiamata</a:t>
            </a:r>
            <a:r>
              <a:rPr lang="en-GB" dirty="0"/>
              <a:t> </a:t>
            </a:r>
            <a:r>
              <a:rPr lang="en-GB" dirty="0" err="1"/>
              <a:t>DefaultCsrfToken</a:t>
            </a:r>
            <a:r>
              <a:rPr lang="en-GB" dirty="0"/>
              <a:t>. </a:t>
            </a:r>
            <a:r>
              <a:rPr lang="en-GB" dirty="0" err="1"/>
              <a:t>DefaultCsrfToken</a:t>
            </a:r>
            <a:r>
              <a:rPr lang="en-GB" dirty="0"/>
              <a:t> </a:t>
            </a:r>
            <a:r>
              <a:rPr lang="en-GB" dirty="0" err="1"/>
              <a:t>implementa</a:t>
            </a:r>
            <a:r>
              <a:rPr lang="en-GB" dirty="0"/>
              <a:t> il </a:t>
            </a:r>
            <a:r>
              <a:rPr lang="en-GB" dirty="0" err="1"/>
              <a:t>contratto</a:t>
            </a:r>
            <a:r>
              <a:rPr lang="en-GB" dirty="0"/>
              <a:t> </a:t>
            </a:r>
            <a:r>
              <a:rPr lang="en-GB" dirty="0" err="1"/>
              <a:t>CsrfToken</a:t>
            </a:r>
            <a:r>
              <a:rPr lang="en-GB" dirty="0"/>
              <a:t> e </a:t>
            </a:r>
            <a:r>
              <a:rPr lang="en-GB" dirty="0" err="1"/>
              <a:t>crea</a:t>
            </a:r>
            <a:r>
              <a:rPr lang="en-GB" dirty="0"/>
              <a:t> </a:t>
            </a:r>
            <a:r>
              <a:rPr lang="en-GB" dirty="0" err="1"/>
              <a:t>instanze</a:t>
            </a:r>
            <a:r>
              <a:rPr lang="en-GB" dirty="0"/>
              <a:t> </a:t>
            </a:r>
            <a:r>
              <a:rPr lang="en-GB" dirty="0" err="1"/>
              <a:t>immutabili</a:t>
            </a:r>
            <a:r>
              <a:rPr lang="en-GB" dirty="0"/>
              <a:t> </a:t>
            </a:r>
            <a:r>
              <a:rPr lang="en-GB" dirty="0" err="1"/>
              <a:t>contenenti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richiesti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53735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4A87D1-7472-43E7-836E-C418E5E4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600"/>
              <a:t>CsrfTokenRepository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C8B30E-2DCC-49B8-BC08-A904B45BB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700"/>
              <a:t>Responsabile per la gestione dei CSRF token.</a:t>
            </a:r>
          </a:p>
          <a:p>
            <a:pPr>
              <a:lnSpc>
                <a:spcPct val="100000"/>
              </a:lnSpc>
            </a:pPr>
            <a:r>
              <a:rPr lang="en-GB" sz="1700"/>
              <a:t>L’interfaccia CsrfTokenRepository è il contratto che rappresenta la componente che gestisce i token CSRF. </a:t>
            </a:r>
          </a:p>
          <a:p>
            <a:pPr>
              <a:lnSpc>
                <a:spcPct val="100000"/>
              </a:lnSpc>
            </a:pPr>
            <a:r>
              <a:rPr lang="en-GB" sz="1700"/>
              <a:t>Per personalizzare la gestione dei token, abbiamo bisogno di implementare questa interfaccia.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A5A840F-B21E-4757-9067-BEDAA03E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892191"/>
            <a:ext cx="6922008" cy="517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230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E11812-AB11-4D07-B7E9-F493C5C2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5A0BF5C-C470-482D-B77E-9156E414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21" y="2091095"/>
            <a:ext cx="9452223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7765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E11812-AB11-4D07-B7E9-F493C5C2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3F6592-E1C0-408E-A962-733F0467888F}"/>
              </a:ext>
            </a:extLst>
          </p:cNvPr>
          <p:cNvSpPr txBox="1"/>
          <p:nvPr/>
        </p:nvSpPr>
        <p:spPr>
          <a:xfrm>
            <a:off x="494784" y="2035414"/>
            <a:ext cx="1169980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Il </a:t>
            </a:r>
            <a:r>
              <a:rPr lang="en-GB" dirty="0" err="1"/>
              <a:t>meccanismo</a:t>
            </a:r>
            <a:r>
              <a:rPr lang="en-GB" dirty="0"/>
              <a:t> CORS </a:t>
            </a:r>
            <a:r>
              <a:rPr lang="en-GB" dirty="0" err="1"/>
              <a:t>consente</a:t>
            </a:r>
            <a:r>
              <a:rPr lang="en-GB" dirty="0"/>
              <a:t> di </a:t>
            </a:r>
            <a:r>
              <a:rPr lang="en-GB" dirty="0" err="1"/>
              <a:t>specificare</a:t>
            </a:r>
            <a:r>
              <a:rPr lang="en-GB" dirty="0"/>
              <a:t> </a:t>
            </a:r>
            <a:r>
              <a:rPr lang="en-GB" dirty="0" err="1"/>
              <a:t>quali</a:t>
            </a:r>
            <a:r>
              <a:rPr lang="en-GB" dirty="0"/>
              <a:t> domini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acceduti</a:t>
            </a:r>
            <a:r>
              <a:rPr lang="en-GB" dirty="0"/>
              <a:t> </a:t>
            </a:r>
            <a:r>
              <a:rPr lang="en-GB" dirty="0" err="1"/>
              <a:t>dall’applicazione</a:t>
            </a:r>
            <a:r>
              <a:rPr lang="en-GB" dirty="0"/>
              <a:t> </a:t>
            </a:r>
          </a:p>
          <a:p>
            <a:r>
              <a:rPr lang="en-GB" dirty="0" err="1"/>
              <a:t>corrente</a:t>
            </a:r>
            <a:r>
              <a:rPr lang="en-GB" dirty="0"/>
              <a:t>. I </a:t>
            </a:r>
            <a:r>
              <a:rPr lang="en-GB" dirty="0" err="1"/>
              <a:t>meccanismi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important, </a:t>
            </a:r>
            <a:r>
              <a:rPr lang="en-GB" dirty="0" err="1"/>
              <a:t>basati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header HTTP,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seguenti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Access-Control-Allow-Origin</a:t>
            </a:r>
            <a:r>
              <a:rPr lang="en-GB" dirty="0"/>
              <a:t>—</a:t>
            </a:r>
            <a:r>
              <a:rPr lang="en-GB" dirty="0" err="1"/>
              <a:t>Specifica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domini </a:t>
            </a:r>
            <a:r>
              <a:rPr lang="en-GB" dirty="0" err="1"/>
              <a:t>esterni</a:t>
            </a:r>
            <a:r>
              <a:rPr lang="en-GB" dirty="0"/>
              <a:t> (origins)  ai </a:t>
            </a:r>
            <a:r>
              <a:rPr lang="en-GB" dirty="0" err="1"/>
              <a:t>quali</a:t>
            </a:r>
            <a:r>
              <a:rPr lang="en-GB" dirty="0"/>
              <a:t> è possible </a:t>
            </a:r>
            <a:r>
              <a:rPr lang="en-GB" dirty="0" err="1"/>
              <a:t>accedere</a:t>
            </a:r>
            <a:r>
              <a:rPr lang="en-GB" dirty="0"/>
              <a:t> </a:t>
            </a:r>
          </a:p>
          <a:p>
            <a:r>
              <a:rPr lang="en-GB" dirty="0"/>
              <a:t>     dal </a:t>
            </a:r>
            <a:r>
              <a:rPr lang="en-GB" dirty="0" err="1"/>
              <a:t>dominio</a:t>
            </a:r>
            <a:r>
              <a:rPr lang="en-GB" dirty="0"/>
              <a:t> </a:t>
            </a:r>
            <a:r>
              <a:rPr lang="en-GB" dirty="0" err="1"/>
              <a:t>applicativo</a:t>
            </a:r>
            <a:r>
              <a:rPr lang="en-GB" dirty="0"/>
              <a:t>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Access-Control-Allow-Methods</a:t>
            </a:r>
            <a:r>
              <a:rPr lang="en-GB" dirty="0"/>
              <a:t>—</a:t>
            </a:r>
            <a:r>
              <a:rPr lang="en-GB" dirty="0" err="1"/>
              <a:t>Specifica</a:t>
            </a:r>
            <a:r>
              <a:rPr lang="en-GB" dirty="0"/>
              <a:t> </a:t>
            </a:r>
            <a:r>
              <a:rPr lang="en-GB" dirty="0" err="1"/>
              <a:t>quali</a:t>
            </a:r>
            <a:r>
              <a:rPr lang="en-GB" dirty="0"/>
              <a:t> </a:t>
            </a:r>
            <a:r>
              <a:rPr lang="en-GB" dirty="0" err="1"/>
              <a:t>richieste</a:t>
            </a:r>
            <a:r>
              <a:rPr lang="en-GB" dirty="0"/>
              <a:t> HTTP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consentite</a:t>
            </a:r>
            <a:r>
              <a:rPr lang="en-GB" dirty="0"/>
              <a:t> verso un </a:t>
            </a:r>
            <a:r>
              <a:rPr lang="en-GB" dirty="0" err="1"/>
              <a:t>dominio</a:t>
            </a:r>
            <a:r>
              <a:rPr lang="en-GB" dirty="0"/>
              <a:t> </a:t>
            </a:r>
            <a:r>
              <a:rPr lang="en-GB" dirty="0" err="1"/>
              <a:t>esterno</a:t>
            </a:r>
            <a:r>
              <a:rPr lang="en-GB" dirty="0"/>
              <a:t>.</a:t>
            </a:r>
          </a:p>
          <a:p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Access-Control-Allow-Headers</a:t>
            </a:r>
            <a:r>
              <a:rPr lang="en-GB" dirty="0"/>
              <a:t>—</a:t>
            </a:r>
            <a:r>
              <a:rPr lang="en-GB" dirty="0" err="1"/>
              <a:t>Aggiunge</a:t>
            </a:r>
            <a:r>
              <a:rPr lang="en-GB" dirty="0"/>
              <a:t> </a:t>
            </a:r>
            <a:r>
              <a:rPr lang="en-GB" dirty="0" err="1"/>
              <a:t>limitazione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quali</a:t>
            </a:r>
            <a:r>
              <a:rPr lang="en-GB" dirty="0"/>
              <a:t> headers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aggiunti</a:t>
            </a:r>
            <a:r>
              <a:rPr lang="en-GB" dirty="0"/>
              <a:t> in una </a:t>
            </a:r>
          </a:p>
          <a:p>
            <a:r>
              <a:rPr lang="en-GB" dirty="0"/>
              <a:t>     </a:t>
            </a:r>
            <a:r>
              <a:rPr lang="en-GB" dirty="0" err="1"/>
              <a:t>richiesta</a:t>
            </a:r>
            <a:r>
              <a:rPr lang="en-GB" dirty="0"/>
              <a:t> HTTP.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4214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AE11812-AB11-4D07-B7E9-F493C5C2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CORS, </a:t>
            </a:r>
            <a:r>
              <a:rPr lang="en-US" dirty="0" err="1"/>
              <a:t>esempio</a:t>
            </a:r>
            <a:r>
              <a:rPr lang="en-US" dirty="0"/>
              <a:t> Project 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3F6592-E1C0-408E-A962-733F0467888F}"/>
              </a:ext>
            </a:extLst>
          </p:cNvPr>
          <p:cNvSpPr txBox="1"/>
          <p:nvPr/>
        </p:nvSpPr>
        <p:spPr>
          <a:xfrm>
            <a:off x="738065" y="2300099"/>
            <a:ext cx="1136724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/>
              <a:t>Eseguiamo</a:t>
            </a:r>
            <a:r>
              <a:rPr lang="en-GB" sz="2800" dirty="0"/>
              <a:t> il </a:t>
            </a:r>
            <a:r>
              <a:rPr lang="en-GB" sz="2800" dirty="0" err="1"/>
              <a:t>pogetto</a:t>
            </a:r>
            <a:r>
              <a:rPr lang="en-GB" sz="2800" dirty="0"/>
              <a:t> 14 </a:t>
            </a:r>
            <a:r>
              <a:rPr lang="en-GB" sz="2800" dirty="0" err="1"/>
              <a:t>richiamando</a:t>
            </a:r>
            <a:r>
              <a:rPr lang="en-GB" sz="2800" dirty="0"/>
              <a:t> </a:t>
            </a:r>
            <a:r>
              <a:rPr lang="en-GB" sz="2800" dirty="0" err="1"/>
              <a:t>l’url</a:t>
            </a:r>
            <a:r>
              <a:rPr lang="en-GB" sz="2800" dirty="0"/>
              <a:t> </a:t>
            </a:r>
            <a:r>
              <a:rPr lang="en-GB" sz="2800" dirty="0">
                <a:hlinkClick r:id="rId2"/>
              </a:rPr>
              <a:t>http://localhost</a:t>
            </a:r>
            <a:r>
              <a:rPr lang="en-GB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Prima senza annotation </a:t>
            </a:r>
            <a:r>
              <a:rPr lang="en-GB" sz="2800" b="1" dirty="0"/>
              <a:t>@CrossOrigin.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Poi </a:t>
            </a:r>
            <a:r>
              <a:rPr lang="en-GB" sz="2800" dirty="0" err="1"/>
              <a:t>abilitando</a:t>
            </a:r>
            <a:r>
              <a:rPr lang="en-GB" sz="2800" dirty="0"/>
              <a:t> </a:t>
            </a:r>
            <a:r>
              <a:rPr lang="en-GB" sz="2800" dirty="0" err="1"/>
              <a:t>l’annotation</a:t>
            </a:r>
            <a:r>
              <a:rPr lang="en-GB" sz="2800" dirty="0"/>
              <a:t> </a:t>
            </a:r>
            <a:r>
              <a:rPr lang="en-GB" sz="2800" b="1" dirty="0"/>
              <a:t>@CrossOrigin.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1" u="sng" dirty="0" err="1"/>
              <a:t>Attenzione</a:t>
            </a:r>
            <a:r>
              <a:rPr lang="en-GB" sz="2800" i="1" u="sng" dirty="0"/>
              <a:t>! Non </a:t>
            </a:r>
            <a:r>
              <a:rPr lang="en-GB" sz="2800" i="1" u="sng" dirty="0" err="1"/>
              <a:t>abilitare</a:t>
            </a:r>
            <a:r>
              <a:rPr lang="en-GB" sz="2800" i="1" u="sng" dirty="0"/>
              <a:t> </a:t>
            </a:r>
            <a:r>
              <a:rPr lang="en-GB" sz="2800" i="1" u="sng" dirty="0" err="1"/>
              <a:t>mai</a:t>
            </a:r>
            <a:r>
              <a:rPr lang="en-GB" sz="2800" i="1" u="sng" dirty="0"/>
              <a:t> </a:t>
            </a:r>
            <a:r>
              <a:rPr lang="en-GB" sz="2800" i="1" u="sng" dirty="0" err="1"/>
              <a:t>tutte</a:t>
            </a:r>
            <a:r>
              <a:rPr lang="en-GB" sz="2800" i="1" u="sng" dirty="0"/>
              <a:t> le </a:t>
            </a:r>
            <a:r>
              <a:rPr lang="en-GB" sz="2800" i="1" u="sng" dirty="0" err="1"/>
              <a:t>origini</a:t>
            </a:r>
            <a:r>
              <a:rPr lang="en-GB" sz="2800" i="1" u="sng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Rischio</a:t>
            </a:r>
            <a:r>
              <a:rPr lang="en-GB" sz="2800" dirty="0"/>
              <a:t> di </a:t>
            </a:r>
            <a:r>
              <a:rPr lang="en-GB" sz="2800" dirty="0" err="1"/>
              <a:t>esposizione</a:t>
            </a:r>
            <a:r>
              <a:rPr lang="en-GB" sz="2800" dirty="0"/>
              <a:t> </a:t>
            </a:r>
            <a:r>
              <a:rPr lang="en-GB" sz="2800" dirty="0" err="1"/>
              <a:t>dell’applicazione</a:t>
            </a:r>
            <a:r>
              <a:rPr lang="en-GB" sz="2800" dirty="0"/>
              <a:t> a cross-site </a:t>
            </a:r>
            <a:r>
              <a:rPr lang="en-GB" sz="2800" b="1" dirty="0"/>
              <a:t>scripting (XSS) </a:t>
            </a:r>
            <a:r>
              <a:rPr lang="en-GB" sz="2800" dirty="0"/>
              <a:t>che </a:t>
            </a:r>
            <a:r>
              <a:rPr lang="en-GB" sz="2800" dirty="0" err="1"/>
              <a:t>eventualmente</a:t>
            </a:r>
            <a:r>
              <a:rPr lang="en-GB" sz="2800" dirty="0"/>
              <a:t> </a:t>
            </a:r>
            <a:r>
              <a:rPr lang="en-GB" sz="2800" dirty="0" err="1"/>
              <a:t>possono</a:t>
            </a:r>
            <a:r>
              <a:rPr lang="en-GB" sz="2800" dirty="0"/>
              <a:t> </a:t>
            </a:r>
            <a:r>
              <a:rPr lang="en-GB" sz="2800" dirty="0" err="1"/>
              <a:t>portare</a:t>
            </a:r>
            <a:r>
              <a:rPr lang="en-GB" sz="2800" dirty="0"/>
              <a:t> ad </a:t>
            </a:r>
            <a:r>
              <a:rPr lang="en-GB" sz="2800" dirty="0" err="1"/>
              <a:t>attacchi</a:t>
            </a:r>
            <a:r>
              <a:rPr lang="en-GB" sz="2800" dirty="0"/>
              <a:t> </a:t>
            </a:r>
            <a:r>
              <a:rPr lang="en-GB" sz="2800" b="1" dirty="0"/>
              <a:t>DDoS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684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12DF92-512C-4FC8-A6FF-0CAF44020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Injection vulnerabilities in web applications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A85E2E-C4D9-42A2-905D-72849546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un injection attack, </a:t>
            </a:r>
            <a:r>
              <a:rPr lang="en-GB" dirty="0" err="1"/>
              <a:t>l’attaccante</a:t>
            </a:r>
            <a:r>
              <a:rPr lang="en-GB" dirty="0"/>
              <a:t> </a:t>
            </a:r>
            <a:r>
              <a:rPr lang="en-GB" dirty="0" err="1"/>
              <a:t>sfrutta</a:t>
            </a:r>
            <a:r>
              <a:rPr lang="en-GB" dirty="0"/>
              <a:t> una </a:t>
            </a:r>
            <a:r>
              <a:rPr lang="en-GB" dirty="0" err="1"/>
              <a:t>vulnerabilità</a:t>
            </a:r>
            <a:r>
              <a:rPr lang="en-GB" dirty="0"/>
              <a:t> del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introducendo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(script </a:t>
            </a:r>
            <a:r>
              <a:rPr lang="en-GB" dirty="0" err="1"/>
              <a:t>malevoli</a:t>
            </a:r>
            <a:r>
              <a:rPr lang="en-GB" dirty="0"/>
              <a:t>, ad </a:t>
            </a:r>
            <a:r>
              <a:rPr lang="en-GB" dirty="0" err="1"/>
              <a:t>esempio</a:t>
            </a:r>
            <a:r>
              <a:rPr lang="en-GB" dirty="0"/>
              <a:t>, come visto in un </a:t>
            </a:r>
            <a:r>
              <a:rPr lang="en-GB" dirty="0" err="1"/>
              <a:t>attacco</a:t>
            </a:r>
            <a:r>
              <a:rPr lang="en-GB" dirty="0"/>
              <a:t> XSS).</a:t>
            </a:r>
          </a:p>
          <a:p>
            <a:r>
              <a:rPr lang="en-GB" dirty="0"/>
              <a:t>Ne </a:t>
            </a:r>
            <a:r>
              <a:rPr lang="en-GB" dirty="0" err="1"/>
              <a:t>esistono</a:t>
            </a:r>
            <a:r>
              <a:rPr lang="en-GB" dirty="0"/>
              <a:t> </a:t>
            </a:r>
            <a:r>
              <a:rPr lang="en-GB" dirty="0" err="1"/>
              <a:t>altri</a:t>
            </a:r>
            <a:r>
              <a:rPr lang="en-GB" dirty="0"/>
              <a:t>: SQL injection, OS command injection, LDAP injection …</a:t>
            </a:r>
          </a:p>
        </p:txBody>
      </p:sp>
    </p:spTree>
    <p:extLst>
      <p:ext uri="{BB962C8B-B14F-4D97-AF65-F5344CB8AC3E}">
        <p14:creationId xmlns:p14="http://schemas.microsoft.com/office/powerpoint/2010/main" val="35821094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293946-FF25-41BB-8B03-3AA4924E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CORS, </a:t>
            </a:r>
            <a:r>
              <a:rPr lang="en-US" dirty="0" err="1"/>
              <a:t>configurazione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9822752-EBA4-4D30-BA4F-722EBBA39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94" y="2419301"/>
            <a:ext cx="11308527" cy="36941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 err="1"/>
              <a:t>http.cors</a:t>
            </a:r>
            <a:r>
              <a:rPr lang="en-GB" sz="2000" dirty="0"/>
              <a:t>(c -&gt; { </a:t>
            </a:r>
          </a:p>
          <a:p>
            <a:pPr marL="0" indent="0">
              <a:buNone/>
            </a:pPr>
            <a:r>
              <a:rPr lang="en-GB" sz="2000" dirty="0"/>
              <a:t>       </a:t>
            </a:r>
            <a:r>
              <a:rPr lang="en-GB" sz="2000" dirty="0" err="1"/>
              <a:t>CorsConfigurationSource</a:t>
            </a:r>
            <a:r>
              <a:rPr lang="en-GB" sz="2000" dirty="0"/>
              <a:t> source = request -&gt; { </a:t>
            </a:r>
          </a:p>
          <a:p>
            <a:pPr marL="457200" lvl="1" indent="0">
              <a:buNone/>
            </a:pPr>
            <a:r>
              <a:rPr lang="en-GB" sz="2000" dirty="0" err="1"/>
              <a:t>CorsConfiguration</a:t>
            </a:r>
            <a:r>
              <a:rPr lang="en-GB" sz="2000" dirty="0"/>
              <a:t> config = new </a:t>
            </a:r>
            <a:r>
              <a:rPr lang="en-GB" sz="2000" dirty="0" err="1"/>
              <a:t>CorsConfiguration</a:t>
            </a:r>
            <a:r>
              <a:rPr lang="en-GB" sz="2000" dirty="0"/>
              <a:t>(); </a:t>
            </a:r>
          </a:p>
          <a:p>
            <a:pPr marL="457200" lvl="1" indent="0">
              <a:buNone/>
            </a:pPr>
            <a:r>
              <a:rPr lang="en-GB" sz="2000" b="1" i="1" dirty="0" err="1"/>
              <a:t>config.setAllowedOrigins</a:t>
            </a:r>
            <a:r>
              <a:rPr lang="en-GB" sz="2000" b="1" i="1" dirty="0"/>
              <a:t>( </a:t>
            </a:r>
            <a:r>
              <a:rPr lang="en-GB" sz="2000" b="1" i="1" dirty="0" err="1"/>
              <a:t>List.of</a:t>
            </a:r>
            <a:r>
              <a:rPr lang="en-GB" sz="2000" b="1" i="1" dirty="0"/>
              <a:t>(“http://localhost")); </a:t>
            </a:r>
          </a:p>
          <a:p>
            <a:pPr marL="457200" lvl="1" indent="0">
              <a:buNone/>
            </a:pPr>
            <a:r>
              <a:rPr lang="en-GB" sz="2000" b="1" i="1" dirty="0" err="1"/>
              <a:t>config.setAllowedMethods</a:t>
            </a:r>
            <a:r>
              <a:rPr lang="en-GB" sz="2000" b="1" i="1" dirty="0"/>
              <a:t>( </a:t>
            </a:r>
            <a:r>
              <a:rPr lang="en-GB" sz="2000" b="1" i="1" dirty="0" err="1"/>
              <a:t>List.of</a:t>
            </a:r>
            <a:r>
              <a:rPr lang="en-GB" sz="2000" b="1" i="1" dirty="0"/>
              <a:t>("GET", "POST")); </a:t>
            </a:r>
          </a:p>
          <a:p>
            <a:pPr marL="457200" lvl="1" indent="0">
              <a:buNone/>
            </a:pPr>
            <a:r>
              <a:rPr lang="en-GB" sz="2000" dirty="0"/>
              <a:t>return config; </a:t>
            </a:r>
          </a:p>
          <a:p>
            <a:pPr marL="457200" lvl="1" indent="0">
              <a:buNone/>
            </a:pPr>
            <a:r>
              <a:rPr lang="en-GB" sz="2000" dirty="0"/>
              <a:t>}; </a:t>
            </a:r>
          </a:p>
          <a:p>
            <a:pPr marL="457200" lvl="1" indent="0">
              <a:buNone/>
            </a:pPr>
            <a:r>
              <a:rPr lang="en-GB" sz="2000" dirty="0" err="1"/>
              <a:t>c.configurationSource</a:t>
            </a:r>
            <a:r>
              <a:rPr lang="en-GB" sz="2000" dirty="0"/>
              <a:t>(source); </a:t>
            </a:r>
          </a:p>
          <a:p>
            <a:pPr marL="0" indent="0">
              <a:buNone/>
            </a:pPr>
            <a:r>
              <a:rPr lang="en-GB" sz="200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5340512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E48E5-7717-43EB-97D4-D3069773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OTP authentication using JSON Web Tokens (JWTs)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6BDBE-805F-4F48-B485-3145FC799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39" y="2139193"/>
            <a:ext cx="10780357" cy="403300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L’architettura ha 3 componenti:</a:t>
            </a:r>
          </a:p>
          <a:p>
            <a:pPr lvl="1"/>
            <a:r>
              <a:rPr lang="en-GB" b="1" dirty="0"/>
              <a:t>Il client—</a:t>
            </a:r>
            <a:r>
              <a:rPr lang="en-GB" dirty="0" err="1"/>
              <a:t>L’applicazione</a:t>
            </a:r>
            <a:r>
              <a:rPr lang="en-GB" dirty="0"/>
              <a:t> che </a:t>
            </a:r>
            <a:r>
              <a:rPr lang="en-GB" dirty="0" err="1"/>
              <a:t>utilizza</a:t>
            </a:r>
            <a:r>
              <a:rPr lang="en-GB" dirty="0"/>
              <a:t> il backend (react, angular, </a:t>
            </a:r>
            <a:r>
              <a:rPr lang="en-GB" dirty="0" err="1"/>
              <a:t>vue</a:t>
            </a:r>
            <a:r>
              <a:rPr lang="en-GB" dirty="0"/>
              <a:t>, mobile app…).</a:t>
            </a:r>
          </a:p>
          <a:p>
            <a:pPr lvl="1"/>
            <a:r>
              <a:rPr lang="en-GB" b="1" dirty="0"/>
              <a:t>The authentication server — </a:t>
            </a:r>
            <a:r>
              <a:rPr lang="en-GB" dirty="0" err="1"/>
              <a:t>L’applicazione</a:t>
            </a:r>
            <a:r>
              <a:rPr lang="en-GB" dirty="0"/>
              <a:t> che </a:t>
            </a:r>
            <a:r>
              <a:rPr lang="en-GB" dirty="0" err="1"/>
              <a:t>autentica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</a:t>
            </a:r>
            <a:r>
              <a:rPr lang="en-GB" dirty="0" err="1"/>
              <a:t>credenziali</a:t>
            </a:r>
            <a:r>
              <a:rPr lang="en-GB" dirty="0"/>
              <a:t>(username and password)  ed </a:t>
            </a:r>
            <a:r>
              <a:rPr lang="en-GB" dirty="0" err="1"/>
              <a:t>invia</a:t>
            </a:r>
            <a:r>
              <a:rPr lang="en-GB" dirty="0"/>
              <a:t> una password (OTP) </a:t>
            </a:r>
            <a:r>
              <a:rPr lang="en-GB" dirty="0" err="1"/>
              <a:t>attraverso</a:t>
            </a:r>
            <a:r>
              <a:rPr lang="en-GB" dirty="0"/>
              <a:t> SMS.</a:t>
            </a:r>
          </a:p>
          <a:p>
            <a:pPr lvl="1"/>
            <a:r>
              <a:rPr lang="en-GB" b="1" dirty="0"/>
              <a:t>The business logic server—</a:t>
            </a:r>
            <a:r>
              <a:rPr lang="en-GB" dirty="0" err="1"/>
              <a:t>L’applicazione</a:t>
            </a:r>
            <a:r>
              <a:rPr lang="en-GB" dirty="0"/>
              <a:t> che </a:t>
            </a:r>
            <a:r>
              <a:rPr lang="en-GB" dirty="0" err="1"/>
              <a:t>espone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endpoints </a:t>
            </a:r>
            <a:r>
              <a:rPr lang="en-GB" dirty="0" err="1"/>
              <a:t>posti</a:t>
            </a:r>
            <a:r>
              <a:rPr lang="en-GB" dirty="0"/>
              <a:t> in </a:t>
            </a:r>
            <a:r>
              <a:rPr lang="en-GB" dirty="0" err="1"/>
              <a:t>sicurezza</a:t>
            </a:r>
            <a:r>
              <a:rPr lang="en-GB" dirty="0"/>
              <a:t>. Prima di </a:t>
            </a:r>
            <a:r>
              <a:rPr lang="en-GB" dirty="0" err="1"/>
              <a:t>chiamare</a:t>
            </a:r>
            <a:r>
              <a:rPr lang="en-GB" dirty="0"/>
              <a:t> un endpoint,  </a:t>
            </a:r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autentica</a:t>
            </a:r>
            <a:r>
              <a:rPr lang="en-GB" dirty="0"/>
              <a:t> con username e password ed </a:t>
            </a:r>
            <a:r>
              <a:rPr lang="en-GB" dirty="0" err="1"/>
              <a:t>invia</a:t>
            </a:r>
            <a:r>
              <a:rPr lang="en-GB" dirty="0"/>
              <a:t> </a:t>
            </a:r>
            <a:r>
              <a:rPr lang="en-GB" dirty="0" err="1"/>
              <a:t>l’OTP</a:t>
            </a:r>
            <a:r>
              <a:rPr lang="en-GB" dirty="0"/>
              <a:t>. </a:t>
            </a:r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riceve</a:t>
            </a:r>
            <a:r>
              <a:rPr lang="en-GB" dirty="0"/>
              <a:t> la password OTP </a:t>
            </a:r>
            <a:r>
              <a:rPr lang="en-GB" dirty="0" err="1"/>
              <a:t>attraverso</a:t>
            </a:r>
            <a:r>
              <a:rPr lang="en-GB" dirty="0"/>
              <a:t> SMS.</a:t>
            </a:r>
          </a:p>
        </p:txBody>
      </p:sp>
    </p:spTree>
    <p:extLst>
      <p:ext uri="{BB962C8B-B14F-4D97-AF65-F5344CB8AC3E}">
        <p14:creationId xmlns:p14="http://schemas.microsoft.com/office/powerpoint/2010/main" val="12475345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BE48E5-7717-43EB-97D4-D3069773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OTP authentication using JSON Web Tokens (JWTs)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86BDBE-805F-4F48-B485-3145FC799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39" y="2139193"/>
            <a:ext cx="10780357" cy="4033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Per </a:t>
            </a:r>
            <a:r>
              <a:rPr lang="en-GB" dirty="0" err="1"/>
              <a:t>invocare</a:t>
            </a:r>
            <a:r>
              <a:rPr lang="en-GB" dirty="0"/>
              <a:t> il business logic server, il client segue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seguenti</a:t>
            </a:r>
            <a:r>
              <a:rPr lang="en-GB" dirty="0"/>
              <a:t> step: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Autenticazione</a:t>
            </a:r>
            <a:r>
              <a:rPr lang="en-GB" dirty="0"/>
              <a:t> con username e password e </a:t>
            </a:r>
            <a:r>
              <a:rPr lang="en-GB" dirty="0" err="1"/>
              <a:t>ricezione</a:t>
            </a:r>
            <a:r>
              <a:rPr lang="en-GB" dirty="0"/>
              <a:t> password OTP.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Chiamata</a:t>
            </a:r>
            <a:r>
              <a:rPr lang="en-GB" dirty="0"/>
              <a:t> del /login endpoint con username e OTP.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Chiamata</a:t>
            </a:r>
            <a:r>
              <a:rPr lang="en-GB" dirty="0"/>
              <a:t> di un </a:t>
            </a:r>
            <a:r>
              <a:rPr lang="en-GB" dirty="0" err="1"/>
              <a:t>qualsiasi</a:t>
            </a:r>
            <a:r>
              <a:rPr lang="en-GB" dirty="0"/>
              <a:t> endpoint con il token </a:t>
            </a:r>
            <a:r>
              <a:rPr lang="en-GB" dirty="0" err="1"/>
              <a:t>ricevuto</a:t>
            </a:r>
            <a:r>
              <a:rPr lang="en-GB" dirty="0"/>
              <a:t> </a:t>
            </a:r>
            <a:r>
              <a:rPr lang="en-GB" dirty="0" err="1"/>
              <a:t>nello</a:t>
            </a:r>
            <a:r>
              <a:rPr lang="en-GB" dirty="0"/>
              <a:t> step  2.</a:t>
            </a:r>
          </a:p>
        </p:txBody>
      </p:sp>
    </p:spTree>
    <p:extLst>
      <p:ext uri="{BB962C8B-B14F-4D97-AF65-F5344CB8AC3E}">
        <p14:creationId xmlns:p14="http://schemas.microsoft.com/office/powerpoint/2010/main" val="31480301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B09581-0383-4B0F-AE72-25DB05C1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OTP authentication using JSON Web Tokens (JWTs) </a:t>
            </a:r>
            <a:r>
              <a:rPr lang="en-GB" b="1" dirty="0"/>
              <a:t>Cosa </a:t>
            </a:r>
            <a:r>
              <a:rPr lang="en-GB" b="1" dirty="0" err="1"/>
              <a:t>sono</a:t>
            </a:r>
            <a:r>
              <a:rPr lang="en-GB" b="1" dirty="0"/>
              <a:t> </a:t>
            </a:r>
            <a:r>
              <a:rPr lang="en-GB" b="1" dirty="0" err="1"/>
              <a:t>i</a:t>
            </a:r>
            <a:r>
              <a:rPr lang="en-GB" b="1" dirty="0"/>
              <a:t> tokens? 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980860-1720-47A3-BB4A-D3E1FB14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9" y="2268300"/>
            <a:ext cx="10168128" cy="369417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 token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visto come un carta di accesso. </a:t>
            </a:r>
          </a:p>
          <a:p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visitiamo</a:t>
            </a:r>
            <a:r>
              <a:rPr lang="en-GB" dirty="0"/>
              <a:t> una </a:t>
            </a:r>
            <a:r>
              <a:rPr lang="en-GB" dirty="0" err="1"/>
              <a:t>società</a:t>
            </a:r>
            <a:r>
              <a:rPr lang="en-GB" dirty="0"/>
              <a:t>, il primo </a:t>
            </a:r>
            <a:r>
              <a:rPr lang="en-GB" dirty="0" err="1"/>
              <a:t>passo</a:t>
            </a:r>
            <a:r>
              <a:rPr lang="en-GB" dirty="0"/>
              <a:t> e </a:t>
            </a:r>
            <a:r>
              <a:rPr lang="en-GB" dirty="0" err="1"/>
              <a:t>accedere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reception. </a:t>
            </a:r>
          </a:p>
          <a:p>
            <a:r>
              <a:rPr lang="en-GB" dirty="0"/>
              <a:t>Si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identificati</a:t>
            </a:r>
            <a:r>
              <a:rPr lang="en-GB" dirty="0"/>
              <a:t> (authentication), 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riceve</a:t>
            </a:r>
            <a:r>
              <a:rPr lang="en-GB" dirty="0"/>
              <a:t> una access card (token). </a:t>
            </a:r>
          </a:p>
          <a:p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usare</a:t>
            </a:r>
            <a:r>
              <a:rPr lang="en-GB" dirty="0"/>
              <a:t> la card </a:t>
            </a:r>
            <a:r>
              <a:rPr lang="en-GB" dirty="0" err="1"/>
              <a:t>ricevuta</a:t>
            </a:r>
            <a:r>
              <a:rPr lang="en-GB" dirty="0"/>
              <a:t> per </a:t>
            </a:r>
            <a:r>
              <a:rPr lang="en-GB" dirty="0" err="1"/>
              <a:t>accedere</a:t>
            </a:r>
            <a:r>
              <a:rPr lang="en-GB" dirty="0"/>
              <a:t> a diverse </a:t>
            </a:r>
            <a:r>
              <a:rPr lang="en-GB" dirty="0" err="1"/>
              <a:t>aree</a:t>
            </a:r>
            <a:r>
              <a:rPr lang="en-GB" dirty="0"/>
              <a:t> ma non </a:t>
            </a:r>
            <a:r>
              <a:rPr lang="en-GB" dirty="0" err="1"/>
              <a:t>necessariamente</a:t>
            </a:r>
            <a:r>
              <a:rPr lang="en-GB" dirty="0"/>
              <a:t> a </a:t>
            </a:r>
            <a:r>
              <a:rPr lang="en-GB" dirty="0" err="1"/>
              <a:t>tutte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08618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B09581-0383-4B0F-AE72-25DB05C1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OTP authentication using JSON Web Tokens (JWTs) </a:t>
            </a:r>
            <a:r>
              <a:rPr lang="en-US" sz="3400" b="1" dirty="0"/>
              <a:t>Cosa </a:t>
            </a:r>
            <a:r>
              <a:rPr lang="en-US" sz="3400" b="1" dirty="0" err="1"/>
              <a:t>sono</a:t>
            </a:r>
            <a:r>
              <a:rPr lang="en-US" sz="3400" b="1" dirty="0"/>
              <a:t> </a:t>
            </a:r>
            <a:r>
              <a:rPr lang="en-US" sz="3400" b="1" dirty="0" err="1"/>
              <a:t>i</a:t>
            </a:r>
            <a:r>
              <a:rPr lang="en-US" sz="3400" b="1" dirty="0"/>
              <a:t> tokens? </a:t>
            </a:r>
            <a:br>
              <a:rPr lang="en-US" sz="3400" b="1" dirty="0"/>
            </a:br>
            <a:endParaRPr lang="en-US" sz="34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ADB4114-571A-4B08-9730-1A6C6807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446746"/>
            <a:ext cx="6408836" cy="38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1911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3B09581-0383-4B0F-AE72-25DB05C1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dirty="0"/>
              <a:t>OTP authentication using JSON Web Tokens (JWTs) </a:t>
            </a:r>
            <a:r>
              <a:rPr lang="en-US" sz="3200" b="1" dirty="0"/>
              <a:t>Cosa </a:t>
            </a:r>
            <a:r>
              <a:rPr lang="en-US" sz="3200" b="1" dirty="0" err="1"/>
              <a:t>sono</a:t>
            </a:r>
            <a:r>
              <a:rPr lang="en-US" sz="3200" b="1" dirty="0"/>
              <a:t> I tokens? </a:t>
            </a:r>
            <a:br>
              <a:rPr lang="en-US" sz="1600" b="1" dirty="0"/>
            </a:br>
            <a:endParaRPr lang="en-US" sz="1600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260000-1A49-41AD-BD67-B9570DCBC84A}"/>
              </a:ext>
            </a:extLst>
          </p:cNvPr>
          <p:cNvSpPr txBox="1"/>
          <p:nvPr/>
        </p:nvSpPr>
        <p:spPr>
          <a:xfrm>
            <a:off x="168782" y="5402466"/>
            <a:ext cx="7309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Tokens </a:t>
            </a:r>
            <a:r>
              <a:rPr lang="en-GB" dirty="0" err="1"/>
              <a:t>aiutano</a:t>
            </a:r>
            <a:r>
              <a:rPr lang="en-GB" dirty="0"/>
              <a:t> ad </a:t>
            </a:r>
            <a:r>
              <a:rPr lang="en-GB" dirty="0" err="1"/>
              <a:t>evitare</a:t>
            </a:r>
            <a:r>
              <a:rPr lang="en-GB" dirty="0"/>
              <a:t> </a:t>
            </a:r>
            <a:r>
              <a:rPr lang="en-GB" dirty="0" err="1"/>
              <a:t>l’invio</a:t>
            </a:r>
            <a:r>
              <a:rPr lang="en-GB" dirty="0"/>
              <a:t> di </a:t>
            </a:r>
            <a:r>
              <a:rPr lang="en-GB" dirty="0" err="1"/>
              <a:t>credenziali</a:t>
            </a:r>
            <a:r>
              <a:rPr lang="en-GB" dirty="0"/>
              <a:t> ad </a:t>
            </a:r>
            <a:r>
              <a:rPr lang="en-GB" dirty="0" err="1"/>
              <a:t>ogni</a:t>
            </a:r>
            <a:r>
              <a:rPr lang="en-GB" dirty="0"/>
              <a:t> request.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Tokens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definiti</a:t>
            </a:r>
            <a:r>
              <a:rPr lang="en-GB" dirty="0"/>
              <a:t> con uno short lifetime.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Tokens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invalidati</a:t>
            </a:r>
            <a:r>
              <a:rPr lang="en-GB" dirty="0"/>
              <a:t> senza </a:t>
            </a:r>
            <a:r>
              <a:rPr lang="en-GB" dirty="0" err="1"/>
              <a:t>invalidare</a:t>
            </a:r>
            <a:r>
              <a:rPr lang="en-GB" dirty="0"/>
              <a:t> le </a:t>
            </a:r>
            <a:r>
              <a:rPr lang="en-GB" dirty="0" err="1"/>
              <a:t>credenziali</a:t>
            </a:r>
            <a:r>
              <a:rPr lang="en-GB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Tokens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incapsulare</a:t>
            </a:r>
            <a:r>
              <a:rPr lang="en-GB" dirty="0"/>
              <a:t> anche </a:t>
            </a:r>
            <a:r>
              <a:rPr lang="en-GB" dirty="0" err="1"/>
              <a:t>autorizzazioni</a:t>
            </a:r>
            <a:r>
              <a:rPr lang="en-GB" dirty="0"/>
              <a:t>.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DBE451-CBD7-4386-BEED-6B95E966A4B7}"/>
              </a:ext>
            </a:extLst>
          </p:cNvPr>
          <p:cNvSpPr txBox="1"/>
          <p:nvPr/>
        </p:nvSpPr>
        <p:spPr>
          <a:xfrm>
            <a:off x="6624118" y="3453248"/>
            <a:ext cx="4596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JSON—</a:t>
            </a:r>
            <a:r>
              <a:rPr lang="en-GB" dirty="0" err="1"/>
              <a:t>formato</a:t>
            </a:r>
            <a:r>
              <a:rPr lang="en-GB" dirty="0"/>
              <a:t> JSON per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contenuti</a:t>
            </a:r>
            <a:r>
              <a:rPr lang="en-GB" dirty="0"/>
              <a:t>. </a:t>
            </a:r>
          </a:p>
          <a:p>
            <a:r>
              <a:rPr lang="en-GB" dirty="0"/>
              <a:t>Web—</a:t>
            </a:r>
            <a:r>
              <a:rPr lang="en-GB" dirty="0" err="1"/>
              <a:t>pensato</a:t>
            </a:r>
            <a:r>
              <a:rPr lang="en-GB" dirty="0"/>
              <a:t> per </a:t>
            </a:r>
            <a:r>
              <a:rPr lang="en-GB" dirty="0" err="1"/>
              <a:t>richieste</a:t>
            </a:r>
            <a:r>
              <a:rPr lang="en-GB" dirty="0"/>
              <a:t> web. </a:t>
            </a:r>
          </a:p>
          <a:p>
            <a:r>
              <a:rPr lang="en-GB" dirty="0"/>
              <a:t>Token— è </a:t>
            </a:r>
            <a:r>
              <a:rPr lang="en-GB" dirty="0" err="1"/>
              <a:t>un’implementazione</a:t>
            </a:r>
            <a:r>
              <a:rPr lang="en-GB" dirty="0"/>
              <a:t> di token.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69B4B9-4C50-460E-9F39-52C85263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" y="2678892"/>
            <a:ext cx="7258050" cy="67627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86CF270-2705-4D9B-A5A5-EA0FB4619973}"/>
              </a:ext>
            </a:extLst>
          </p:cNvPr>
          <p:cNvSpPr txBox="1"/>
          <p:nvPr/>
        </p:nvSpPr>
        <p:spPr>
          <a:xfrm>
            <a:off x="361246" y="2295329"/>
            <a:ext cx="1703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/>
              <a:t>HEADER JSON </a:t>
            </a:r>
          </a:p>
          <a:p>
            <a:r>
              <a:rPr lang="it-IT" sz="1600" b="1" dirty="0"/>
              <a:t>        Base64</a:t>
            </a:r>
            <a:endParaRPr lang="en-GB" sz="16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310F57A-CEA0-474E-977F-6D453978140E}"/>
              </a:ext>
            </a:extLst>
          </p:cNvPr>
          <p:cNvSpPr txBox="1"/>
          <p:nvPr/>
        </p:nvSpPr>
        <p:spPr>
          <a:xfrm>
            <a:off x="2557330" y="2541550"/>
            <a:ext cx="2183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/>
              <a:t>BODY JSON Base64</a:t>
            </a:r>
            <a:endParaRPr lang="en-GB" sz="16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2F35F4D-275C-42C0-8778-4870BCE1AE6C}"/>
              </a:ext>
            </a:extLst>
          </p:cNvPr>
          <p:cNvSpPr txBox="1"/>
          <p:nvPr/>
        </p:nvSpPr>
        <p:spPr>
          <a:xfrm>
            <a:off x="168782" y="1937870"/>
            <a:ext cx="629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Header and the body </a:t>
            </a:r>
            <a:r>
              <a:rPr lang="en-GB" dirty="0" err="1">
                <a:highlight>
                  <a:srgbClr val="FFFF00"/>
                </a:highlight>
              </a:rPr>
              <a:t>memorizzano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dettagli</a:t>
            </a:r>
            <a:r>
              <a:rPr lang="en-GB" dirty="0">
                <a:highlight>
                  <a:srgbClr val="FFFF00"/>
                </a:highlight>
              </a:rPr>
              <a:t> del token: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1A66679-8D14-41D4-9AE9-E1EA456FC44E}"/>
              </a:ext>
            </a:extLst>
          </p:cNvPr>
          <p:cNvSpPr txBox="1"/>
          <p:nvPr/>
        </p:nvSpPr>
        <p:spPr>
          <a:xfrm>
            <a:off x="5311438" y="2507098"/>
            <a:ext cx="1839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b="1" dirty="0"/>
              <a:t>Digital signature</a:t>
            </a:r>
            <a:endParaRPr lang="en-GB" sz="1600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675519B-18EA-4E6C-8D1B-223FFACECCF2}"/>
              </a:ext>
            </a:extLst>
          </p:cNvPr>
          <p:cNvSpPr txBox="1"/>
          <p:nvPr/>
        </p:nvSpPr>
        <p:spPr>
          <a:xfrm>
            <a:off x="8369259" y="2395240"/>
            <a:ext cx="3571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Ci </a:t>
            </a:r>
            <a:r>
              <a:rPr lang="en-GB" dirty="0" err="1"/>
              <a:t>consente</a:t>
            </a:r>
            <a:r>
              <a:rPr lang="en-GB" dirty="0"/>
              <a:t> di </a:t>
            </a:r>
            <a:r>
              <a:rPr lang="en-GB" dirty="0" err="1"/>
              <a:t>verificare</a:t>
            </a:r>
            <a:r>
              <a:rPr lang="en-GB" dirty="0"/>
              <a:t> se </a:t>
            </a:r>
          </a:p>
          <a:p>
            <a:r>
              <a:rPr lang="en-GB" dirty="0"/>
              <a:t>header e body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stati</a:t>
            </a:r>
            <a:r>
              <a:rPr lang="en-GB" dirty="0"/>
              <a:t> </a:t>
            </a:r>
            <a:r>
              <a:rPr lang="en-GB" dirty="0" err="1"/>
              <a:t>alterati</a:t>
            </a:r>
            <a:endParaRPr lang="en-GB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E0C03CA-D4FB-40E3-9AC2-E84E7680BEFC}"/>
              </a:ext>
            </a:extLst>
          </p:cNvPr>
          <p:cNvCxnSpPr/>
          <p:nvPr/>
        </p:nvCxnSpPr>
        <p:spPr>
          <a:xfrm flipH="1">
            <a:off x="7276883" y="2710827"/>
            <a:ext cx="9666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CCB63F44-04BC-4071-A31F-C3AE6084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76" y="3350965"/>
            <a:ext cx="5916998" cy="20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614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5366B0A-6B80-4F6B-8F7B-4B46EDC1E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dirty="0"/>
              <a:t>Project 15 </a:t>
            </a:r>
            <a:r>
              <a:rPr lang="en-US" sz="3700" b="1" dirty="0">
                <a:highlight>
                  <a:srgbClr val="FFFF00"/>
                </a:highlight>
              </a:rPr>
              <a:t>a</a:t>
            </a:r>
            <a:r>
              <a:rPr lang="en-US" sz="3700" dirty="0"/>
              <a:t>-b</a:t>
            </a:r>
            <a:br>
              <a:rPr lang="en-US" sz="3700" dirty="0"/>
            </a:br>
            <a:r>
              <a:rPr lang="en-US" sz="3700" dirty="0"/>
              <a:t>Authentication Server</a:t>
            </a: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A69333-9C89-4887-AC73-989F7BA4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914356"/>
            <a:ext cx="6846363" cy="48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7562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2C0BBA-30F6-457A-B1EE-029B068C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Authentication Server Testing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1C71C8-0FAD-4F3E-ABA2-84A0BAA7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675" y="2197915"/>
            <a:ext cx="10964411" cy="4462943"/>
          </a:xfrm>
        </p:spPr>
        <p:txBody>
          <a:bodyPr>
            <a:normAutofit/>
          </a:bodyPr>
          <a:lstStyle/>
          <a:p>
            <a:r>
              <a:rPr lang="en-GB" dirty="0" err="1"/>
              <a:t>Iniziamo</a:t>
            </a:r>
            <a:r>
              <a:rPr lang="en-GB" dirty="0"/>
              <a:t> con il </a:t>
            </a:r>
            <a:r>
              <a:rPr lang="en-GB" dirty="0" err="1"/>
              <a:t>configurare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endpoints. Per </a:t>
            </a:r>
            <a:r>
              <a:rPr lang="en-GB" dirty="0" err="1"/>
              <a:t>testare</a:t>
            </a:r>
            <a:r>
              <a:rPr lang="en-GB" dirty="0"/>
              <a:t> </a:t>
            </a:r>
            <a:r>
              <a:rPr lang="en-GB" dirty="0" err="1"/>
              <a:t>l’authentication</a:t>
            </a:r>
            <a:r>
              <a:rPr lang="en-GB" dirty="0"/>
              <a:t> server </a:t>
            </a:r>
            <a:r>
              <a:rPr lang="en-GB" dirty="0" err="1"/>
              <a:t>dobbiamo</a:t>
            </a:r>
            <a:r>
              <a:rPr lang="en-GB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Aggiungere</a:t>
            </a:r>
            <a:r>
              <a:rPr lang="en-GB" dirty="0"/>
              <a:t> un nuovo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utilizzando</a:t>
            </a:r>
            <a:r>
              <a:rPr lang="en-GB" dirty="0"/>
              <a:t> lo /user/add endpoint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Controllare</a:t>
            </a:r>
            <a:r>
              <a:rPr lang="en-GB" dirty="0"/>
              <a:t> che </a:t>
            </a:r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stato </a:t>
            </a:r>
            <a:r>
              <a:rPr lang="en-GB" dirty="0" err="1"/>
              <a:t>effettivamente</a:t>
            </a:r>
            <a:r>
              <a:rPr lang="en-GB" dirty="0"/>
              <a:t> </a:t>
            </a:r>
            <a:r>
              <a:rPr lang="en-GB" dirty="0" err="1"/>
              <a:t>creato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Richiamare</a:t>
            </a:r>
            <a:r>
              <a:rPr lang="en-GB" dirty="0"/>
              <a:t> lo /user/auth endpoint per </a:t>
            </a:r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step 1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Verificare</a:t>
            </a:r>
            <a:r>
              <a:rPr lang="en-GB" dirty="0"/>
              <a:t> che </a:t>
            </a:r>
            <a:r>
              <a:rPr lang="en-GB" dirty="0" err="1"/>
              <a:t>l’applicazione</a:t>
            </a:r>
            <a:r>
              <a:rPr lang="en-GB" dirty="0"/>
              <a:t> </a:t>
            </a:r>
            <a:r>
              <a:rPr lang="en-GB" dirty="0" err="1"/>
              <a:t>abbia</a:t>
            </a:r>
            <a:r>
              <a:rPr lang="en-GB" dirty="0"/>
              <a:t> </a:t>
            </a:r>
            <a:r>
              <a:rPr lang="en-GB" dirty="0" err="1"/>
              <a:t>generato</a:t>
            </a:r>
            <a:r>
              <a:rPr lang="en-GB" dirty="0"/>
              <a:t> </a:t>
            </a:r>
            <a:r>
              <a:rPr lang="en-GB" dirty="0" err="1"/>
              <a:t>l’otp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Utilizzare</a:t>
            </a:r>
            <a:r>
              <a:rPr lang="en-GB" dirty="0"/>
              <a:t> </a:t>
            </a:r>
            <a:r>
              <a:rPr lang="en-GB" dirty="0" err="1"/>
              <a:t>l’OTP</a:t>
            </a:r>
            <a:r>
              <a:rPr lang="en-GB" dirty="0"/>
              <a:t> </a:t>
            </a:r>
            <a:r>
              <a:rPr lang="en-GB" dirty="0" err="1"/>
              <a:t>generato</a:t>
            </a:r>
            <a:r>
              <a:rPr lang="en-GB" dirty="0"/>
              <a:t> </a:t>
            </a:r>
            <a:r>
              <a:rPr lang="en-GB" dirty="0" err="1"/>
              <a:t>nello</a:t>
            </a:r>
            <a:r>
              <a:rPr lang="en-GB" dirty="0"/>
              <a:t> step 3 per </a:t>
            </a:r>
            <a:r>
              <a:rPr lang="en-GB" dirty="0" err="1"/>
              <a:t>verificare</a:t>
            </a:r>
            <a:r>
              <a:rPr lang="en-GB" dirty="0"/>
              <a:t> che lo /</a:t>
            </a:r>
            <a:r>
              <a:rPr lang="en-GB" dirty="0" err="1"/>
              <a:t>otp</a:t>
            </a:r>
            <a:r>
              <a:rPr lang="en-GB" dirty="0"/>
              <a:t>/check endpoint </a:t>
            </a:r>
            <a:r>
              <a:rPr lang="en-GB" dirty="0" err="1"/>
              <a:t>funzioni</a:t>
            </a:r>
            <a:r>
              <a:rPr lang="en-GB" dirty="0"/>
              <a:t> come </a:t>
            </a:r>
            <a:r>
              <a:rPr lang="en-GB" dirty="0" err="1"/>
              <a:t>previsto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2367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2C0BBA-30F6-457A-B1EE-029B068C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Authentication Server Testing (1)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1C71C8-0FAD-4F3E-ABA2-84A0BAA7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30" y="2223082"/>
            <a:ext cx="10869000" cy="387571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err="1"/>
              <a:t>Creazione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curl -XPOST -H "content-type: application/json" -d "{\"username\":\"</a:t>
            </a:r>
            <a:r>
              <a:rPr lang="en-GB" dirty="0" err="1"/>
              <a:t>danielle</a:t>
            </a:r>
            <a:r>
              <a:rPr lang="en-GB" dirty="0"/>
              <a:t>\",\"password\":\"12345\"}" </a:t>
            </a:r>
            <a:r>
              <a:rPr lang="en-GB" b="1" dirty="0"/>
              <a:t>http://localhost:90/user/add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Generazione</a:t>
            </a:r>
            <a:r>
              <a:rPr lang="en-GB" dirty="0"/>
              <a:t> OTP:</a:t>
            </a:r>
          </a:p>
          <a:p>
            <a:pPr marL="0" indent="0">
              <a:buNone/>
            </a:pPr>
            <a:r>
              <a:rPr lang="en-GB" dirty="0"/>
              <a:t>curl -XPOST -H "content-type: application/json" -d "{\"username\":\"</a:t>
            </a:r>
            <a:r>
              <a:rPr lang="en-GB" dirty="0" err="1"/>
              <a:t>danielle</a:t>
            </a:r>
            <a:r>
              <a:rPr lang="en-GB" dirty="0"/>
              <a:t>\",\"password\":\"12345\"}" </a:t>
            </a:r>
            <a:r>
              <a:rPr lang="en-GB" b="1" dirty="0"/>
              <a:t>http://localhost:90/user/auth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fr-FR" dirty="0" err="1"/>
              <a:t>Verifica</a:t>
            </a:r>
            <a:r>
              <a:rPr lang="fr-FR" dirty="0"/>
              <a:t> OTP:</a:t>
            </a:r>
          </a:p>
          <a:p>
            <a:pPr marL="0" indent="0">
              <a:buNone/>
            </a:pPr>
            <a:r>
              <a:rPr lang="fr-FR" dirty="0"/>
              <a:t>curl -v -XPOST -H "content-type: application/</a:t>
            </a:r>
            <a:r>
              <a:rPr lang="fr-FR" dirty="0" err="1"/>
              <a:t>json</a:t>
            </a:r>
            <a:r>
              <a:rPr lang="fr-FR" dirty="0"/>
              <a:t>" -d "{\"</a:t>
            </a:r>
            <a:r>
              <a:rPr lang="fr-FR" dirty="0" err="1"/>
              <a:t>username</a:t>
            </a:r>
            <a:r>
              <a:rPr lang="fr-FR" dirty="0"/>
              <a:t>\":\"</a:t>
            </a:r>
            <a:r>
              <a:rPr lang="fr-FR" dirty="0" err="1"/>
              <a:t>danielle</a:t>
            </a:r>
            <a:r>
              <a:rPr lang="fr-FR" dirty="0"/>
              <a:t>\",\"code\":\"8173\"}" </a:t>
            </a:r>
            <a:r>
              <a:rPr lang="fr-FR" b="1" dirty="0"/>
              <a:t>http://localhost:90/otp/check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406544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029203-EC90-45CD-8A2E-4FAD428E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Business logic application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C35C62-F2F8-487B-974F-94771A00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52" y="2091095"/>
            <a:ext cx="747776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28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F2CBBA-8F7C-404C-9776-9F26925C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Exposure of sensitive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0BEBCA-FA4A-4EC2-8A5C-CC0DCD7B2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51" y="2281806"/>
            <a:ext cx="10713245" cy="3890394"/>
          </a:xfrm>
        </p:spPr>
        <p:txBody>
          <a:bodyPr>
            <a:normAutofit fontScale="85000" lnSpcReduction="20000"/>
          </a:bodyPr>
          <a:lstStyle/>
          <a:p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sviluppatori</a:t>
            </a:r>
            <a:r>
              <a:rPr lang="en-GB" dirty="0"/>
              <a:t> </a:t>
            </a:r>
            <a:r>
              <a:rPr lang="en-GB" dirty="0" err="1"/>
              <a:t>apprendono</a:t>
            </a:r>
            <a:r>
              <a:rPr lang="en-GB" dirty="0"/>
              <a:t> </a:t>
            </a:r>
            <a:r>
              <a:rPr lang="en-GB" dirty="0" err="1"/>
              <a:t>continuamente</a:t>
            </a:r>
            <a:r>
              <a:rPr lang="en-GB" dirty="0"/>
              <a:t> da </a:t>
            </a:r>
            <a:r>
              <a:rPr lang="en-GB" dirty="0" err="1"/>
              <a:t>esempi</a:t>
            </a:r>
            <a:r>
              <a:rPr lang="en-GB" dirty="0"/>
              <a:t> e tutorial. </a:t>
            </a:r>
          </a:p>
          <a:p>
            <a:r>
              <a:rPr lang="en-GB" dirty="0" err="1"/>
              <a:t>Generalmente</a:t>
            </a:r>
            <a:r>
              <a:rPr lang="en-GB" dirty="0"/>
              <a:t>,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esempi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semplificati</a:t>
            </a:r>
            <a:r>
              <a:rPr lang="en-GB" dirty="0"/>
              <a:t> per </a:t>
            </a:r>
            <a:r>
              <a:rPr lang="en-GB" dirty="0" err="1"/>
              <a:t>spiegare</a:t>
            </a:r>
            <a:r>
              <a:rPr lang="en-GB" dirty="0"/>
              <a:t> un </a:t>
            </a:r>
            <a:r>
              <a:rPr lang="en-GB" dirty="0" err="1"/>
              <a:t>concetto</a:t>
            </a:r>
            <a:r>
              <a:rPr lang="en-GB" dirty="0"/>
              <a:t> al </a:t>
            </a:r>
            <a:r>
              <a:rPr lang="en-GB" dirty="0" err="1"/>
              <a:t>lettore</a:t>
            </a:r>
            <a:r>
              <a:rPr lang="en-GB" dirty="0"/>
              <a:t>. </a:t>
            </a:r>
          </a:p>
          <a:p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sviluppatori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credere, </a:t>
            </a:r>
            <a:r>
              <a:rPr lang="en-GB" dirty="0" err="1"/>
              <a:t>erroneamente</a:t>
            </a:r>
            <a:r>
              <a:rPr lang="en-GB" dirty="0"/>
              <a:t>, che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letta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una </a:t>
            </a:r>
            <a:r>
              <a:rPr lang="en-GB" dirty="0" err="1"/>
              <a:t>buona</a:t>
            </a:r>
            <a:r>
              <a:rPr lang="en-GB" dirty="0"/>
              <a:t> </a:t>
            </a:r>
            <a:r>
              <a:rPr lang="en-GB" dirty="0" err="1"/>
              <a:t>pratica</a:t>
            </a:r>
            <a:endParaRPr lang="en-GB" dirty="0"/>
          </a:p>
          <a:p>
            <a:r>
              <a:rPr lang="en-GB" dirty="0" err="1"/>
              <a:t>Relativamente</a:t>
            </a:r>
            <a:r>
              <a:rPr lang="en-GB" dirty="0"/>
              <a:t> a Spring Security, </a:t>
            </a:r>
            <a:r>
              <a:rPr lang="en-GB" dirty="0" err="1"/>
              <a:t>nell’application.properties</a:t>
            </a:r>
            <a:r>
              <a:rPr lang="en-GB" dirty="0"/>
              <a:t> non </a:t>
            </a:r>
            <a:r>
              <a:rPr lang="en-GB" dirty="0" err="1"/>
              <a:t>dobbiamo</a:t>
            </a:r>
            <a:r>
              <a:rPr lang="en-GB" dirty="0"/>
              <a:t> </a:t>
            </a:r>
            <a:r>
              <a:rPr lang="en-GB" dirty="0" err="1"/>
              <a:t>inserire</a:t>
            </a:r>
            <a:r>
              <a:rPr lang="en-GB" dirty="0"/>
              <a:t> </a:t>
            </a:r>
            <a:r>
              <a:rPr lang="en-GB" dirty="0" err="1"/>
              <a:t>direttamente</a:t>
            </a:r>
            <a:r>
              <a:rPr lang="en-GB" dirty="0"/>
              <a:t> password, o </a:t>
            </a:r>
            <a:r>
              <a:rPr lang="en-GB" dirty="0" err="1"/>
              <a:t>chiavi</a:t>
            </a:r>
            <a:r>
              <a:rPr lang="en-GB" dirty="0"/>
              <a:t> di </a:t>
            </a:r>
            <a:r>
              <a:rPr lang="en-GB" dirty="0" err="1"/>
              <a:t>cifratura</a:t>
            </a:r>
            <a:r>
              <a:rPr lang="en-GB" dirty="0"/>
              <a:t>. Le password </a:t>
            </a:r>
            <a:r>
              <a:rPr lang="en-GB" dirty="0" err="1"/>
              <a:t>all’interno</a:t>
            </a:r>
            <a:r>
              <a:rPr lang="en-GB" dirty="0"/>
              <a:t> di un Database </a:t>
            </a:r>
            <a:r>
              <a:rPr lang="en-GB" dirty="0" err="1"/>
              <a:t>devono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codificate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</a:t>
            </a:r>
            <a:r>
              <a:rPr lang="en-GB" dirty="0" err="1"/>
              <a:t>firme</a:t>
            </a:r>
            <a:r>
              <a:rPr lang="en-GB" dirty="0"/>
              <a:t> </a:t>
            </a:r>
            <a:r>
              <a:rPr lang="en-GB" dirty="0" err="1"/>
              <a:t>digitali</a:t>
            </a:r>
            <a:r>
              <a:rPr lang="en-GB" dirty="0"/>
              <a:t>. Anche </a:t>
            </a:r>
            <a:r>
              <a:rPr lang="en-GB" dirty="0" err="1"/>
              <a:t>i</a:t>
            </a:r>
            <a:r>
              <a:rPr lang="en-GB" dirty="0"/>
              <a:t> log </a:t>
            </a:r>
            <a:r>
              <a:rPr lang="en-GB" dirty="0" err="1"/>
              <a:t>devono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trattati</a:t>
            </a:r>
            <a:r>
              <a:rPr lang="en-GB" dirty="0"/>
              <a:t> in modo tale da </a:t>
            </a:r>
            <a:r>
              <a:rPr lang="en-GB" dirty="0" err="1"/>
              <a:t>evitare</a:t>
            </a:r>
            <a:r>
              <a:rPr lang="en-GB" dirty="0"/>
              <a:t> </a:t>
            </a:r>
            <a:r>
              <a:rPr lang="en-GB" dirty="0" err="1"/>
              <a:t>l’esposizione</a:t>
            </a:r>
            <a:r>
              <a:rPr lang="en-GB" dirty="0"/>
              <a:t> di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sensibili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8485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029203-EC90-45CD-8A2E-4FAD428E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Business logic application Step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AF80B7-4E30-4A07-9818-7ADD4BDDB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756" y="2091095"/>
            <a:ext cx="978195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147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029203-EC90-45CD-8A2E-4FAD428E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Business logic application Step 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D6241DD-847E-4C8A-BA92-4EEC7C946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12" y="2091095"/>
            <a:ext cx="885524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9467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029203-EC90-45CD-8A2E-4FAD428E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it-IT" sz="2800" dirty="0"/>
              <a:t>Business </a:t>
            </a:r>
            <a:r>
              <a:rPr lang="it-IT" sz="2800" dirty="0" err="1"/>
              <a:t>logic</a:t>
            </a:r>
            <a:r>
              <a:rPr lang="it-IT" sz="2800" dirty="0"/>
              <a:t> </a:t>
            </a:r>
            <a:r>
              <a:rPr lang="it-IT" sz="2800" dirty="0" err="1"/>
              <a:t>application</a:t>
            </a:r>
            <a:r>
              <a:rPr lang="it-IT" sz="2800" dirty="0"/>
              <a:t> implementazione</a:t>
            </a:r>
            <a:endParaRPr lang="en-GB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AD47C38-283B-4777-AFF2-CE6F8F21A0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6151860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1130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196AA0-77F8-46B0-886A-78ADC96F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Business logic application: Architettura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65441E-1C52-45DA-9E12-E9B5E89E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76" y="2236797"/>
            <a:ext cx="6252230" cy="328241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5E3C007-AD61-4DC7-8021-B25EDC88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35" y="3429000"/>
            <a:ext cx="5431536" cy="175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249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196AA0-77F8-46B0-886A-78ADC96F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/>
              <a:t>Business logic application: Testing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1692B9-9722-4316-99C7-40EDC67E0842}"/>
              </a:ext>
            </a:extLst>
          </p:cNvPr>
          <p:cNvSpPr txBox="1"/>
          <p:nvPr/>
        </p:nvSpPr>
        <p:spPr>
          <a:xfrm>
            <a:off x="868680" y="2493208"/>
            <a:ext cx="1078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curl -H "username:danielle" -H "password:12345" http://localhost/login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curl -v -H "username:danielle" -H "</a:t>
            </a:r>
            <a:r>
              <a:rPr lang="pt-BR" b="1" dirty="0"/>
              <a:t>code:6271</a:t>
            </a:r>
            <a:r>
              <a:rPr lang="pt-BR" dirty="0"/>
              <a:t>" http://localhost/login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curl -H "</a:t>
            </a:r>
            <a:r>
              <a:rPr lang="en-GB" b="1" dirty="0"/>
              <a:t>Authorization:</a:t>
            </a:r>
          </a:p>
          <a:p>
            <a:r>
              <a:rPr lang="en-GB" b="1" dirty="0"/>
              <a:t>      eyJhbGciOiJIUzI1NiJ9.eyJ1c2VybmFtZSI6ImRhbmllbGxlIn0 </a:t>
            </a:r>
          </a:p>
          <a:p>
            <a:r>
              <a:rPr lang="en-GB" b="1" dirty="0"/>
              <a:t>     .wg6LFProg7s_KvFxvnYGiZF-Mj4rr-0nJA1tVGZNn8U</a:t>
            </a:r>
            <a:r>
              <a:rPr lang="en-GB" dirty="0"/>
              <a:t>" http://localhost/test</a:t>
            </a:r>
          </a:p>
        </p:txBody>
      </p:sp>
    </p:spTree>
    <p:extLst>
      <p:ext uri="{BB962C8B-B14F-4D97-AF65-F5344CB8AC3E}">
        <p14:creationId xmlns:p14="http://schemas.microsoft.com/office/powerpoint/2010/main" val="6546107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Rectangle 3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3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7C6597E-318D-4F16-A062-91AA8ECB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OAuth 2</a:t>
            </a:r>
          </a:p>
        </p:txBody>
      </p:sp>
      <p:sp>
        <p:nvSpPr>
          <p:cNvPr id="51" name="Rectangle 3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EDAA2D-DA5B-488E-8395-EDA32D199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72806"/>
            <a:ext cx="8257591" cy="460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597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7C6597E-318D-4F16-A062-91AA8ECBE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OAuth 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D7BF875-2C14-4E55-836F-33F805B34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649" y="1122363"/>
            <a:ext cx="7241928" cy="51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562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06310B-4AE9-4522-916D-826ADEE3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OAuth 2 – Tipi di </a:t>
            </a:r>
            <a:r>
              <a:rPr lang="en-US" sz="4000" dirty="0" err="1"/>
              <a:t>flusso</a:t>
            </a:r>
            <a:r>
              <a:rPr lang="en-US" sz="4000" dirty="0"/>
              <a:t> </a:t>
            </a:r>
            <a:r>
              <a:rPr lang="en-US" sz="4000" dirty="0" err="1"/>
              <a:t>utilizzati</a:t>
            </a:r>
            <a:r>
              <a:rPr lang="en-US" sz="4000" dirty="0"/>
              <a:t> </a:t>
            </a:r>
            <a:r>
              <a:rPr lang="en-US" sz="4000" dirty="0" err="1"/>
              <a:t>dall’applicazione</a:t>
            </a:r>
            <a:r>
              <a:rPr lang="en-US" sz="4000" dirty="0"/>
              <a:t> client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265057-3759-4D87-BEB9-BE083C001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62" y="2667699"/>
            <a:ext cx="10721634" cy="3923950"/>
          </a:xfrm>
        </p:spPr>
        <p:txBody>
          <a:bodyPr/>
          <a:lstStyle/>
          <a:p>
            <a:r>
              <a:rPr lang="en-GB" dirty="0"/>
              <a:t>AUTHORIZATION CODE GRANT TYPE</a:t>
            </a:r>
          </a:p>
          <a:p>
            <a:r>
              <a:rPr lang="en-GB" dirty="0"/>
              <a:t>PASSWORD GRANT TYPE o RESOURCE OWNER CREDENTIALS GRANT TYPE</a:t>
            </a:r>
          </a:p>
          <a:p>
            <a:r>
              <a:rPr lang="en-GB" dirty="0"/>
              <a:t>CLIENT CREDENTIALS GRANT TYPE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1307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495613-D5C2-4BD3-9D16-6C0B175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OAuth 2 – Step 1</a:t>
            </a:r>
            <a:br>
              <a:rPr lang="en-US" sz="4000" dirty="0"/>
            </a:br>
            <a:r>
              <a:rPr lang="en-GB" sz="2700" i="1" dirty="0"/>
              <a:t>AUTHORIZATION CODE GRANT TYPE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33057-C45E-4C93-B2A2-50C0E05B7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Richiesta di autenticazione dell’utente verso l’applicazione client</a:t>
            </a:r>
          </a:p>
          <a:p>
            <a:r>
              <a:rPr lang="en-GB" dirty="0"/>
              <a:t>Il client </a:t>
            </a:r>
            <a:r>
              <a:rPr lang="en-GB" dirty="0" err="1"/>
              <a:t>ridirige</a:t>
            </a:r>
            <a:r>
              <a:rPr lang="en-GB" dirty="0"/>
              <a:t> </a:t>
            </a:r>
            <a:r>
              <a:rPr lang="en-GB" dirty="0" err="1"/>
              <a:t>l’utente</a:t>
            </a:r>
            <a:r>
              <a:rPr lang="en-GB" dirty="0"/>
              <a:t> verso un endpoint </a:t>
            </a:r>
            <a:r>
              <a:rPr lang="en-GB" dirty="0" err="1"/>
              <a:t>dell’authorization</a:t>
            </a:r>
            <a:r>
              <a:rPr lang="en-GB" dirty="0"/>
              <a:t> server per </a:t>
            </a:r>
            <a:r>
              <a:rPr lang="en-GB" dirty="0" err="1"/>
              <a:t>l’autenticazione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highlight>
                  <a:srgbClr val="FFFF00"/>
                </a:highlight>
              </a:rPr>
              <a:t>NOTA</a:t>
            </a:r>
            <a:r>
              <a:rPr lang="en-GB" dirty="0">
                <a:highlight>
                  <a:srgbClr val="FFFF00"/>
                </a:highlight>
              </a:rPr>
              <a:t>: </a:t>
            </a:r>
            <a:r>
              <a:rPr lang="en-GB" dirty="0" err="1">
                <a:highlight>
                  <a:srgbClr val="FFFF00"/>
                </a:highlight>
              </a:rPr>
              <a:t>L’utente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interagisce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direttamente</a:t>
            </a:r>
            <a:r>
              <a:rPr lang="en-GB" dirty="0">
                <a:highlight>
                  <a:srgbClr val="FFFF00"/>
                </a:highlight>
              </a:rPr>
              <a:t> con </a:t>
            </a:r>
            <a:r>
              <a:rPr lang="en-GB" dirty="0" err="1">
                <a:highlight>
                  <a:srgbClr val="FFFF00"/>
                </a:highlight>
              </a:rPr>
              <a:t>l’authorization</a:t>
            </a:r>
            <a:r>
              <a:rPr lang="en-GB" dirty="0">
                <a:highlight>
                  <a:srgbClr val="FFFF00"/>
                </a:highlight>
              </a:rPr>
              <a:t> server. </a:t>
            </a:r>
            <a:r>
              <a:rPr lang="en-GB" dirty="0" err="1">
                <a:highlight>
                  <a:srgbClr val="FFFF00"/>
                </a:highlight>
              </a:rPr>
              <a:t>L’utente</a:t>
            </a:r>
            <a:r>
              <a:rPr lang="en-GB" dirty="0">
                <a:highlight>
                  <a:srgbClr val="FFFF00"/>
                </a:highlight>
              </a:rPr>
              <a:t> non </a:t>
            </a:r>
            <a:r>
              <a:rPr lang="en-GB" dirty="0" err="1">
                <a:highlight>
                  <a:srgbClr val="FFFF00"/>
                </a:highlight>
              </a:rPr>
              <a:t>invia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credenziali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all’applicazione</a:t>
            </a:r>
            <a:r>
              <a:rPr lang="en-GB" dirty="0">
                <a:highlight>
                  <a:srgbClr val="FFFF00"/>
                </a:highlight>
              </a:rPr>
              <a:t> client.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00451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495613-D5C2-4BD3-9D16-6C0B175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OAuth 2 – Step </a:t>
            </a:r>
            <a:r>
              <a:rPr lang="en-US" dirty="0"/>
              <a:t>1</a:t>
            </a:r>
            <a:br>
              <a:rPr lang="en-US" dirty="0"/>
            </a:br>
            <a:r>
              <a:rPr lang="en-GB" sz="3100" i="1" dirty="0"/>
              <a:t>AUTHORIZATION CODE GRANT TYPE</a:t>
            </a:r>
            <a:endParaRPr lang="en-GB" sz="31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33057-C45E-4C93-B2A2-50C0E05B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05" y="2092130"/>
            <a:ext cx="11233026" cy="43757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Quando il client ridirige l’utente verso l’</a:t>
            </a:r>
            <a:r>
              <a:rPr lang="it-IT" dirty="0" err="1"/>
              <a:t>authorization</a:t>
            </a:r>
            <a:r>
              <a:rPr lang="it-IT" dirty="0"/>
              <a:t> server, tecnicamente invia una richiesta all’</a:t>
            </a:r>
            <a:r>
              <a:rPr lang="it-IT" dirty="0" err="1"/>
              <a:t>authorization</a:t>
            </a:r>
            <a:r>
              <a:rPr lang="it-IT" dirty="0"/>
              <a:t> server con i seguenti dettagli:</a:t>
            </a:r>
          </a:p>
          <a:p>
            <a:r>
              <a:rPr lang="en-GB" b="1" dirty="0" err="1"/>
              <a:t>response_type</a:t>
            </a:r>
            <a:r>
              <a:rPr lang="en-GB" b="1" dirty="0"/>
              <a:t>: </a:t>
            </a:r>
            <a:r>
              <a:rPr lang="en-GB" dirty="0"/>
              <a:t>con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i="1" u="sng" dirty="0"/>
              <a:t>code</a:t>
            </a:r>
            <a:r>
              <a:rPr lang="en-GB" dirty="0"/>
              <a:t>, per dire </a:t>
            </a:r>
            <a:r>
              <a:rPr lang="en-GB" dirty="0" err="1"/>
              <a:t>all’authorization</a:t>
            </a:r>
            <a:r>
              <a:rPr lang="en-GB" dirty="0"/>
              <a:t> server che il client </a:t>
            </a:r>
            <a:r>
              <a:rPr lang="en-GB" dirty="0" err="1"/>
              <a:t>aspetta</a:t>
            </a:r>
            <a:r>
              <a:rPr lang="en-GB" dirty="0"/>
              <a:t> un </a:t>
            </a:r>
            <a:r>
              <a:rPr lang="en-GB" dirty="0" err="1"/>
              <a:t>codice</a:t>
            </a:r>
            <a:r>
              <a:rPr lang="en-GB" dirty="0"/>
              <a:t>. Il client ha </a:t>
            </a:r>
            <a:r>
              <a:rPr lang="en-GB" dirty="0" err="1"/>
              <a:t>bisogno</a:t>
            </a:r>
            <a:r>
              <a:rPr lang="en-GB" dirty="0"/>
              <a:t> del </a:t>
            </a:r>
            <a:r>
              <a:rPr lang="en-GB" dirty="0" err="1"/>
              <a:t>codice</a:t>
            </a:r>
            <a:r>
              <a:rPr lang="en-GB" dirty="0"/>
              <a:t> per </a:t>
            </a:r>
            <a:r>
              <a:rPr lang="en-GB" dirty="0" err="1"/>
              <a:t>ottener</a:t>
            </a:r>
            <a:r>
              <a:rPr lang="en-GB" dirty="0"/>
              <a:t> un </a:t>
            </a:r>
            <a:r>
              <a:rPr lang="en-GB" dirty="0">
                <a:highlight>
                  <a:srgbClr val="FFFF00"/>
                </a:highlight>
              </a:rPr>
              <a:t>access token</a:t>
            </a:r>
            <a:r>
              <a:rPr lang="en-GB" dirty="0"/>
              <a:t>. </a:t>
            </a:r>
          </a:p>
          <a:p>
            <a:r>
              <a:rPr lang="en-GB" b="1" dirty="0" err="1"/>
              <a:t>client_id</a:t>
            </a:r>
            <a:r>
              <a:rPr lang="en-GB" b="1" dirty="0"/>
              <a:t>: </a:t>
            </a:r>
            <a:r>
              <a:rPr lang="en-GB" dirty="0"/>
              <a:t>un ID che </a:t>
            </a:r>
            <a:r>
              <a:rPr lang="en-GB" dirty="0" err="1"/>
              <a:t>identifica</a:t>
            </a:r>
            <a:r>
              <a:rPr lang="en-GB" dirty="0"/>
              <a:t> </a:t>
            </a:r>
            <a:r>
              <a:rPr lang="en-GB" dirty="0" err="1"/>
              <a:t>l’applicazione</a:t>
            </a:r>
            <a:r>
              <a:rPr lang="en-GB" dirty="0"/>
              <a:t>. </a:t>
            </a:r>
          </a:p>
          <a:p>
            <a:r>
              <a:rPr lang="en-GB" b="1" dirty="0" err="1"/>
              <a:t>redirect_uri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l’url</a:t>
            </a:r>
            <a:r>
              <a:rPr lang="en-GB" dirty="0"/>
              <a:t> al quale, </a:t>
            </a:r>
            <a:r>
              <a:rPr lang="en-GB" dirty="0" err="1"/>
              <a:t>l’authorization</a:t>
            </a:r>
            <a:r>
              <a:rPr lang="en-GB" dirty="0"/>
              <a:t> server, </a:t>
            </a:r>
            <a:r>
              <a:rPr lang="en-GB" dirty="0" err="1"/>
              <a:t>ridirige</a:t>
            </a:r>
            <a:r>
              <a:rPr lang="en-GB" dirty="0"/>
              <a:t> il client dopo </a:t>
            </a:r>
            <a:r>
              <a:rPr lang="en-GB" dirty="0" err="1"/>
              <a:t>un’autenticazione</a:t>
            </a:r>
            <a:r>
              <a:rPr lang="en-GB" dirty="0"/>
              <a:t> con </a:t>
            </a:r>
            <a:r>
              <a:rPr lang="en-GB" dirty="0" err="1"/>
              <a:t>successo</a:t>
            </a:r>
            <a:r>
              <a:rPr lang="en-GB" dirty="0"/>
              <a:t>. </a:t>
            </a:r>
          </a:p>
          <a:p>
            <a:r>
              <a:rPr lang="en-GB" b="1" dirty="0"/>
              <a:t>scope:</a:t>
            </a:r>
            <a:r>
              <a:rPr lang="en-GB" dirty="0"/>
              <a:t> simile alle granted authorities.</a:t>
            </a:r>
          </a:p>
          <a:p>
            <a:r>
              <a:rPr lang="en-GB" b="1" dirty="0"/>
              <a:t>state:</a:t>
            </a:r>
            <a:r>
              <a:rPr lang="en-GB" dirty="0"/>
              <a:t> token </a:t>
            </a:r>
            <a:r>
              <a:rPr lang="en-GB" dirty="0" err="1"/>
              <a:t>utilizzato</a:t>
            </a:r>
            <a:r>
              <a:rPr lang="en-GB" dirty="0"/>
              <a:t> per la CSRF protection.</a:t>
            </a:r>
          </a:p>
        </p:txBody>
      </p:sp>
    </p:spTree>
    <p:extLst>
      <p:ext uri="{BB962C8B-B14F-4D97-AF65-F5344CB8AC3E}">
        <p14:creationId xmlns:p14="http://schemas.microsoft.com/office/powerpoint/2010/main" val="285823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7BC48-D7FA-44C4-A00E-92C23F5D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Primo progetto Spring Security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0B8AFF-A4B8-44BD-9097-C887F2A3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95" y="2352189"/>
            <a:ext cx="11384028" cy="3694176"/>
          </a:xfrm>
        </p:spPr>
        <p:txBody>
          <a:bodyPr>
            <a:normAutofit/>
          </a:bodyPr>
          <a:lstStyle/>
          <a:p>
            <a:r>
              <a:rPr lang="en-GB" sz="2400" dirty="0"/>
              <a:t>Un </a:t>
            </a:r>
            <a:r>
              <a:rPr lang="en-GB" sz="2400" dirty="0" err="1"/>
              <a:t>progetto</a:t>
            </a:r>
            <a:r>
              <a:rPr lang="en-GB" sz="2400" dirty="0"/>
              <a:t> con sole </a:t>
            </a:r>
            <a:r>
              <a:rPr lang="en-GB" sz="2400" dirty="0" err="1"/>
              <a:t>dipendenze</a:t>
            </a:r>
            <a:r>
              <a:rPr lang="en-GB" sz="2400" dirty="0"/>
              <a:t> Spring Boot e Spring Security senza </a:t>
            </a:r>
            <a:r>
              <a:rPr lang="en-GB" sz="2400" dirty="0" err="1"/>
              <a:t>aggiungere</a:t>
            </a:r>
            <a:r>
              <a:rPr lang="en-GB" sz="2400" dirty="0"/>
              <a:t> alcuna </a:t>
            </a:r>
            <a:r>
              <a:rPr lang="en-GB" sz="2400" dirty="0" err="1"/>
              <a:t>configurazione</a:t>
            </a:r>
            <a:r>
              <a:rPr lang="en-GB" sz="2400" dirty="0"/>
              <a:t>.  Default configuration per authentication e authorization. </a:t>
            </a:r>
          </a:p>
          <a:p>
            <a:r>
              <a:rPr lang="en-GB" sz="2400" dirty="0" err="1"/>
              <a:t>Cambiare</a:t>
            </a:r>
            <a:r>
              <a:rPr lang="en-GB" sz="2400" dirty="0"/>
              <a:t> il </a:t>
            </a:r>
            <a:r>
              <a:rPr lang="en-GB" sz="2400" dirty="0" err="1"/>
              <a:t>progetto</a:t>
            </a:r>
            <a:r>
              <a:rPr lang="en-GB" sz="2400" dirty="0"/>
              <a:t> per </a:t>
            </a:r>
            <a:r>
              <a:rPr lang="en-GB" sz="2400" dirty="0" err="1"/>
              <a:t>gestire</a:t>
            </a:r>
            <a:r>
              <a:rPr lang="en-GB" sz="2400" dirty="0"/>
              <a:t> un </a:t>
            </a:r>
            <a:r>
              <a:rPr lang="en-GB" sz="2400" dirty="0" err="1"/>
              <a:t>utente</a:t>
            </a:r>
            <a:r>
              <a:rPr lang="en-GB" sz="2400" dirty="0"/>
              <a:t> in modo </a:t>
            </a:r>
            <a:r>
              <a:rPr lang="en-GB" sz="2400" dirty="0" err="1"/>
              <a:t>personalizzato</a:t>
            </a:r>
            <a:r>
              <a:rPr lang="en-GB" sz="2400" dirty="0"/>
              <a:t>. </a:t>
            </a:r>
          </a:p>
          <a:p>
            <a:r>
              <a:rPr lang="en-GB" sz="2400" dirty="0" err="1"/>
              <a:t>Osservare</a:t>
            </a:r>
            <a:r>
              <a:rPr lang="en-GB" sz="2400" dirty="0"/>
              <a:t> come </a:t>
            </a:r>
            <a:r>
              <a:rPr lang="en-GB" sz="2400" dirty="0" err="1"/>
              <a:t>l’applicazione</a:t>
            </a:r>
            <a:r>
              <a:rPr lang="en-GB" sz="2400" dirty="0"/>
              <a:t> </a:t>
            </a:r>
            <a:r>
              <a:rPr lang="en-GB" sz="2400" dirty="0" err="1"/>
              <a:t>autentichi</a:t>
            </a:r>
            <a:r>
              <a:rPr lang="en-GB" sz="2400" dirty="0"/>
              <a:t> </a:t>
            </a:r>
            <a:r>
              <a:rPr lang="en-GB" sz="2400" dirty="0" err="1"/>
              <a:t>gli</a:t>
            </a:r>
            <a:r>
              <a:rPr lang="en-GB" sz="2400" dirty="0"/>
              <a:t> endpoints per default. </a:t>
            </a:r>
          </a:p>
          <a:p>
            <a:r>
              <a:rPr lang="en-GB" sz="2400" dirty="0" err="1"/>
              <a:t>Applicare</a:t>
            </a:r>
            <a:r>
              <a:rPr lang="en-GB" sz="2400" dirty="0"/>
              <a:t> </a:t>
            </a:r>
            <a:r>
              <a:rPr lang="en-GB" sz="2400" dirty="0" err="1"/>
              <a:t>differenti</a:t>
            </a:r>
            <a:r>
              <a:rPr lang="en-GB" sz="2400" dirty="0"/>
              <a:t> </a:t>
            </a:r>
            <a:r>
              <a:rPr lang="en-GB" sz="2400" dirty="0" err="1"/>
              <a:t>stili</a:t>
            </a:r>
            <a:r>
              <a:rPr lang="en-GB" sz="2400" dirty="0"/>
              <a:t> per </a:t>
            </a:r>
            <a:r>
              <a:rPr lang="en-GB" sz="2400" dirty="0" err="1"/>
              <a:t>differenti</a:t>
            </a:r>
            <a:r>
              <a:rPr lang="en-GB" sz="2400" dirty="0"/>
              <a:t> </a:t>
            </a:r>
            <a:r>
              <a:rPr lang="en-GB" sz="2400" dirty="0" err="1"/>
              <a:t>configurazione</a:t>
            </a:r>
            <a:r>
              <a:rPr lang="en-GB" sz="2400" dirty="0"/>
              <a:t> per </a:t>
            </a:r>
            <a:r>
              <a:rPr lang="en-GB" sz="2400" dirty="0" err="1"/>
              <a:t>capire</a:t>
            </a:r>
            <a:r>
              <a:rPr lang="en-GB" sz="2400" dirty="0"/>
              <a:t> </a:t>
            </a:r>
            <a:r>
              <a:rPr lang="en-GB" sz="2400" dirty="0" err="1"/>
              <a:t>alcune</a:t>
            </a:r>
            <a:r>
              <a:rPr lang="en-GB" sz="2400" dirty="0"/>
              <a:t>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151980643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495613-D5C2-4BD3-9D16-6C0B175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OAuth 2 – Step </a:t>
            </a:r>
            <a:r>
              <a:rPr lang="en-US" dirty="0"/>
              <a:t>1</a:t>
            </a:r>
            <a:br>
              <a:rPr lang="en-US" dirty="0"/>
            </a:br>
            <a:r>
              <a:rPr lang="en-GB" sz="3100" i="1" dirty="0"/>
              <a:t>AUTHORIZATION CODE GRANT TYPE</a:t>
            </a:r>
            <a:endParaRPr lang="en-GB" sz="31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33057-C45E-4C93-B2A2-50C0E05B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05" y="2092130"/>
            <a:ext cx="11233026" cy="4375781"/>
          </a:xfrm>
        </p:spPr>
        <p:txBody>
          <a:bodyPr>
            <a:normAutofit/>
          </a:bodyPr>
          <a:lstStyle/>
          <a:p>
            <a:r>
              <a:rPr lang="en-GB" dirty="0" err="1"/>
              <a:t>L’authorization</a:t>
            </a:r>
            <a:r>
              <a:rPr lang="en-GB" dirty="0"/>
              <a:t> server genera il primo </a:t>
            </a:r>
            <a:r>
              <a:rPr lang="en-GB" b="1" dirty="0" err="1"/>
              <a:t>codice</a:t>
            </a:r>
            <a:r>
              <a:rPr lang="en-GB" dirty="0"/>
              <a:t> come </a:t>
            </a:r>
            <a:r>
              <a:rPr lang="en-GB" dirty="0" err="1"/>
              <a:t>prova</a:t>
            </a:r>
            <a:r>
              <a:rPr lang="en-GB" dirty="0"/>
              <a:t> che </a:t>
            </a:r>
            <a:r>
              <a:rPr lang="en-GB" dirty="0" err="1"/>
              <a:t>l’utente</a:t>
            </a:r>
            <a:r>
              <a:rPr lang="en-GB" dirty="0"/>
              <a:t> ha </a:t>
            </a:r>
            <a:r>
              <a:rPr lang="en-GB" dirty="0" err="1"/>
              <a:t>interagito</a:t>
            </a:r>
            <a:r>
              <a:rPr lang="en-GB" dirty="0"/>
              <a:t> con </a:t>
            </a:r>
            <a:r>
              <a:rPr lang="en-GB" dirty="0" err="1"/>
              <a:t>lui</a:t>
            </a:r>
            <a:r>
              <a:rPr lang="en-GB" dirty="0"/>
              <a:t>. Il client </a:t>
            </a:r>
            <a:r>
              <a:rPr lang="en-GB" dirty="0" err="1"/>
              <a:t>riceve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codice</a:t>
            </a:r>
            <a:r>
              <a:rPr lang="en-GB" dirty="0"/>
              <a:t> e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usarlo</a:t>
            </a:r>
            <a:r>
              <a:rPr lang="en-GB" dirty="0"/>
              <a:t> con le sue </a:t>
            </a:r>
            <a:r>
              <a:rPr lang="en-GB" dirty="0" err="1"/>
              <a:t>credenziali</a:t>
            </a:r>
            <a:r>
              <a:rPr lang="en-GB" dirty="0"/>
              <a:t> per </a:t>
            </a:r>
            <a:r>
              <a:rPr lang="en-GB" dirty="0" err="1"/>
              <a:t>ottenere</a:t>
            </a:r>
            <a:r>
              <a:rPr lang="en-GB" dirty="0"/>
              <a:t> il token di accesso. </a:t>
            </a:r>
          </a:p>
          <a:p>
            <a:r>
              <a:rPr lang="en-GB" dirty="0"/>
              <a:t> Il client </a:t>
            </a:r>
            <a:r>
              <a:rPr lang="en-GB" dirty="0" err="1"/>
              <a:t>ottenuto</a:t>
            </a:r>
            <a:r>
              <a:rPr lang="en-GB" dirty="0"/>
              <a:t> il token accede alle </a:t>
            </a:r>
            <a:r>
              <a:rPr lang="en-GB" dirty="0" err="1"/>
              <a:t>risorse</a:t>
            </a:r>
            <a:r>
              <a:rPr lang="en-GB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prova</a:t>
            </a:r>
            <a:r>
              <a:rPr lang="en-GB" dirty="0"/>
              <a:t> che </a:t>
            </a:r>
            <a:r>
              <a:rPr lang="en-GB" dirty="0" err="1"/>
              <a:t>l’utente</a:t>
            </a:r>
            <a:r>
              <a:rPr lang="en-GB" dirty="0"/>
              <a:t> ha </a:t>
            </a:r>
            <a:r>
              <a:rPr lang="en-GB" dirty="0" err="1"/>
              <a:t>autorizzato</a:t>
            </a:r>
            <a:r>
              <a:rPr lang="en-GB" dirty="0"/>
              <a:t> </a:t>
            </a:r>
            <a:r>
              <a:rPr lang="en-GB" dirty="0" err="1"/>
              <a:t>l’operazione</a:t>
            </a:r>
            <a:endParaRPr lang="en-GB" dirty="0"/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Le </a:t>
            </a:r>
            <a:r>
              <a:rPr lang="en-GB" dirty="0" err="1"/>
              <a:t>credenziali</a:t>
            </a:r>
            <a:r>
              <a:rPr lang="en-GB" dirty="0"/>
              <a:t>, </a:t>
            </a:r>
            <a:r>
              <a:rPr lang="en-GB" dirty="0" err="1"/>
              <a:t>provano</a:t>
            </a:r>
            <a:r>
              <a:rPr lang="en-GB" dirty="0"/>
              <a:t> che è </a:t>
            </a:r>
            <a:r>
              <a:rPr lang="en-GB" dirty="0" err="1"/>
              <a:t>davvero</a:t>
            </a:r>
            <a:r>
              <a:rPr lang="en-GB" dirty="0"/>
              <a:t> lo </a:t>
            </a:r>
            <a:r>
              <a:rPr lang="en-GB" dirty="0" err="1"/>
              <a:t>stesso</a:t>
            </a:r>
            <a:r>
              <a:rPr lang="en-GB" dirty="0"/>
              <a:t> client a </a:t>
            </a:r>
            <a:r>
              <a:rPr lang="en-GB" dirty="0" err="1"/>
              <a:t>richiedere</a:t>
            </a:r>
            <a:r>
              <a:rPr lang="en-GB" dirty="0"/>
              <a:t> il token e non </a:t>
            </a:r>
            <a:r>
              <a:rPr lang="en-GB" dirty="0" err="1"/>
              <a:t>qualcuno</a:t>
            </a:r>
            <a:r>
              <a:rPr lang="en-GB" dirty="0"/>
              <a:t> che lo ha </a:t>
            </a:r>
            <a:r>
              <a:rPr lang="en-GB" dirty="0" err="1"/>
              <a:t>intercettato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56616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495613-D5C2-4BD3-9D16-6C0B175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OAuth 2 – Step 2</a:t>
            </a:r>
            <a:br>
              <a:rPr lang="en-US" dirty="0"/>
            </a:br>
            <a:r>
              <a:rPr lang="en-GB" sz="3100" i="1" dirty="0"/>
              <a:t>AUTHORIZATION CODE GRANT TYPE</a:t>
            </a:r>
            <a:endParaRPr lang="en-GB" sz="31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33057-C45E-4C93-B2A2-50C0E05B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05" y="2092130"/>
            <a:ext cx="11233026" cy="43757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Il client </a:t>
            </a:r>
            <a:r>
              <a:rPr lang="en-GB" dirty="0" err="1"/>
              <a:t>adesso</a:t>
            </a:r>
            <a:r>
              <a:rPr lang="en-GB" dirty="0"/>
              <a:t> </a:t>
            </a:r>
            <a:r>
              <a:rPr lang="en-GB" dirty="0" err="1"/>
              <a:t>effettua</a:t>
            </a:r>
            <a:r>
              <a:rPr lang="en-GB" dirty="0"/>
              <a:t> una </a:t>
            </a:r>
            <a:r>
              <a:rPr lang="en-GB" dirty="0" err="1"/>
              <a:t>richiesta</a:t>
            </a:r>
            <a:r>
              <a:rPr lang="en-GB" dirty="0"/>
              <a:t> </a:t>
            </a:r>
            <a:r>
              <a:rPr lang="en-GB" dirty="0" err="1"/>
              <a:t>all’authorization</a:t>
            </a:r>
            <a:r>
              <a:rPr lang="en-GB" dirty="0"/>
              <a:t> server </a:t>
            </a:r>
            <a:r>
              <a:rPr lang="en-GB" dirty="0" err="1"/>
              <a:t>inviando</a:t>
            </a:r>
            <a:r>
              <a:rPr lang="it-IT" dirty="0"/>
              <a:t>:</a:t>
            </a:r>
          </a:p>
          <a:p>
            <a:pPr marL="0" indent="0">
              <a:buNone/>
            </a:pPr>
            <a:r>
              <a:rPr lang="en-GB" b="1" dirty="0"/>
              <a:t>code:</a:t>
            </a:r>
            <a:r>
              <a:rPr lang="en-GB" dirty="0"/>
              <a:t> </a:t>
            </a:r>
            <a:r>
              <a:rPr lang="en-GB" dirty="0" err="1"/>
              <a:t>codice</a:t>
            </a:r>
            <a:r>
              <a:rPr lang="en-GB" dirty="0"/>
              <a:t> di </a:t>
            </a:r>
            <a:r>
              <a:rPr lang="en-GB" dirty="0" err="1"/>
              <a:t>autorizzazione</a:t>
            </a:r>
            <a:r>
              <a:rPr lang="en-GB" dirty="0"/>
              <a:t> </a:t>
            </a:r>
            <a:r>
              <a:rPr lang="en-GB" dirty="0" err="1"/>
              <a:t>ricevuto</a:t>
            </a:r>
            <a:r>
              <a:rPr lang="en-GB" dirty="0"/>
              <a:t> </a:t>
            </a:r>
            <a:r>
              <a:rPr lang="en-GB" dirty="0" err="1"/>
              <a:t>allo</a:t>
            </a:r>
            <a:r>
              <a:rPr lang="en-GB" dirty="0"/>
              <a:t> step 1. </a:t>
            </a:r>
          </a:p>
          <a:p>
            <a:pPr marL="0" indent="0">
              <a:buNone/>
            </a:pPr>
            <a:r>
              <a:rPr lang="en-GB" b="1" dirty="0" err="1"/>
              <a:t>client_id</a:t>
            </a:r>
            <a:r>
              <a:rPr lang="en-GB" b="1" dirty="0"/>
              <a:t> and </a:t>
            </a:r>
            <a:r>
              <a:rPr lang="en-GB" b="1" dirty="0" err="1"/>
              <a:t>client_secret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credenziali</a:t>
            </a:r>
            <a:r>
              <a:rPr lang="en-GB" dirty="0"/>
              <a:t> </a:t>
            </a:r>
            <a:r>
              <a:rPr lang="en-GB" dirty="0" err="1"/>
              <a:t>applicazione</a:t>
            </a:r>
            <a:r>
              <a:rPr lang="en-GB" dirty="0"/>
              <a:t> client. </a:t>
            </a:r>
          </a:p>
          <a:p>
            <a:pPr marL="0" indent="0">
              <a:buNone/>
            </a:pPr>
            <a:r>
              <a:rPr lang="en-GB" b="1" dirty="0" err="1"/>
              <a:t>redirect_uri</a:t>
            </a:r>
            <a:r>
              <a:rPr lang="en-GB" b="1" dirty="0"/>
              <a:t>: </a:t>
            </a:r>
            <a:r>
              <a:rPr lang="en-GB" dirty="0"/>
              <a:t>lo </a:t>
            </a:r>
            <a:r>
              <a:rPr lang="en-GB" dirty="0" err="1"/>
              <a:t>stesso</a:t>
            </a:r>
            <a:r>
              <a:rPr lang="en-GB" dirty="0"/>
              <a:t> </a:t>
            </a:r>
            <a:r>
              <a:rPr lang="en-GB" dirty="0" err="1"/>
              <a:t>dello</a:t>
            </a:r>
            <a:r>
              <a:rPr lang="en-GB" dirty="0"/>
              <a:t> step 1.</a:t>
            </a:r>
          </a:p>
          <a:p>
            <a:pPr marL="0" indent="0">
              <a:buNone/>
            </a:pPr>
            <a:r>
              <a:rPr lang="en-GB" b="1" dirty="0" err="1"/>
              <a:t>grant_type</a:t>
            </a:r>
            <a:r>
              <a:rPr lang="en-GB" b="1" dirty="0"/>
              <a:t>: </a:t>
            </a:r>
            <a:r>
              <a:rPr lang="en-GB" dirty="0"/>
              <a:t>con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b="1" dirty="0" err="1"/>
              <a:t>authorization_code</a:t>
            </a:r>
            <a:r>
              <a:rPr lang="en-GB" dirty="0"/>
              <a:t>, che </a:t>
            </a:r>
            <a:r>
              <a:rPr lang="en-GB" dirty="0" err="1"/>
              <a:t>identifica</a:t>
            </a:r>
            <a:r>
              <a:rPr lang="en-GB" dirty="0"/>
              <a:t> il </a:t>
            </a:r>
            <a:r>
              <a:rPr lang="en-GB" dirty="0" err="1"/>
              <a:t>tipo</a:t>
            </a:r>
            <a:r>
              <a:rPr lang="en-GB" dirty="0"/>
              <a:t> di </a:t>
            </a:r>
            <a:r>
              <a:rPr lang="en-GB" dirty="0" err="1"/>
              <a:t>flusso</a:t>
            </a:r>
            <a:r>
              <a:rPr lang="en-GB" dirty="0"/>
              <a:t> </a:t>
            </a:r>
            <a:r>
              <a:rPr lang="en-GB" dirty="0" err="1"/>
              <a:t>usato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Come </a:t>
            </a:r>
            <a:r>
              <a:rPr lang="en-GB" dirty="0" err="1"/>
              <a:t>risposta</a:t>
            </a:r>
            <a:r>
              <a:rPr lang="en-GB" dirty="0"/>
              <a:t>, il server </a:t>
            </a:r>
            <a:r>
              <a:rPr lang="en-GB" dirty="0" err="1"/>
              <a:t>invia</a:t>
            </a:r>
            <a:r>
              <a:rPr lang="en-GB" dirty="0"/>
              <a:t> il token per </a:t>
            </a:r>
            <a:r>
              <a:rPr lang="en-GB" dirty="0" err="1"/>
              <a:t>l’accesso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41719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495613-D5C2-4BD3-9D16-6C0B175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OAuth 2 – Step 3</a:t>
            </a:r>
            <a:br>
              <a:rPr lang="en-US" dirty="0"/>
            </a:br>
            <a:r>
              <a:rPr lang="en-GB" sz="3100" i="1" dirty="0"/>
              <a:t>AUTHORIZATION CODE GRANT TYPE</a:t>
            </a:r>
            <a:endParaRPr lang="en-GB" sz="31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33057-C45E-4C93-B2A2-50C0E05B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05" y="2092130"/>
            <a:ext cx="11233026" cy="4375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Dopo aver </a:t>
            </a:r>
            <a:r>
              <a:rPr lang="en-GB" dirty="0" err="1"/>
              <a:t>ottenuto</a:t>
            </a:r>
            <a:r>
              <a:rPr lang="en-GB" dirty="0"/>
              <a:t> con </a:t>
            </a:r>
            <a:r>
              <a:rPr lang="en-GB" dirty="0" err="1"/>
              <a:t>successo</a:t>
            </a:r>
            <a:r>
              <a:rPr lang="en-GB" dirty="0"/>
              <a:t> </a:t>
            </a:r>
            <a:r>
              <a:rPr lang="en-GB" dirty="0" err="1"/>
              <a:t>l’access</a:t>
            </a:r>
            <a:r>
              <a:rPr lang="en-GB" dirty="0"/>
              <a:t> token </a:t>
            </a:r>
            <a:r>
              <a:rPr lang="en-GB" dirty="0" err="1"/>
              <a:t>dall’authorization</a:t>
            </a:r>
            <a:r>
              <a:rPr lang="en-GB" dirty="0"/>
              <a:t> server, il client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accedere</a:t>
            </a:r>
            <a:r>
              <a:rPr lang="en-GB" dirty="0"/>
              <a:t> alle </a:t>
            </a:r>
            <a:r>
              <a:rPr lang="en-GB" dirty="0" err="1"/>
              <a:t>risorse</a:t>
            </a:r>
            <a:r>
              <a:rPr lang="en-GB" dirty="0"/>
              <a:t> </a:t>
            </a:r>
            <a:r>
              <a:rPr lang="en-GB" dirty="0" err="1"/>
              <a:t>protette</a:t>
            </a:r>
            <a:r>
              <a:rPr lang="en-GB" dirty="0"/>
              <a:t>. The client </a:t>
            </a:r>
            <a:r>
              <a:rPr lang="en-GB" dirty="0" err="1"/>
              <a:t>utilizza</a:t>
            </a:r>
            <a:r>
              <a:rPr lang="en-GB" dirty="0"/>
              <a:t> </a:t>
            </a:r>
            <a:r>
              <a:rPr lang="en-GB" dirty="0" err="1"/>
              <a:t>l’access</a:t>
            </a:r>
            <a:r>
              <a:rPr lang="en-GB" dirty="0"/>
              <a:t> token </a:t>
            </a:r>
            <a:r>
              <a:rPr lang="en-GB" dirty="0" err="1"/>
              <a:t>nell’authorization</a:t>
            </a:r>
            <a:r>
              <a:rPr lang="en-GB" dirty="0"/>
              <a:t> request header</a:t>
            </a:r>
            <a:r>
              <a:rPr lang="en-GB" b="1" dirty="0"/>
              <a:t>*</a:t>
            </a:r>
            <a:r>
              <a:rPr lang="en-GB" dirty="0"/>
              <a:t>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richiama</a:t>
            </a:r>
            <a:r>
              <a:rPr lang="en-GB" dirty="0"/>
              <a:t> </a:t>
            </a:r>
            <a:r>
              <a:rPr lang="en-GB" dirty="0" err="1"/>
              <a:t>l’endpoint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*</a:t>
            </a:r>
            <a:r>
              <a:rPr lang="en-GB" dirty="0"/>
              <a:t>(</a:t>
            </a:r>
            <a:r>
              <a:rPr lang="en-GB" dirty="0" err="1"/>
              <a:t>Un’alternativa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sicura</a:t>
            </a:r>
            <a:r>
              <a:rPr lang="en-GB" dirty="0"/>
              <a:t> è </a:t>
            </a:r>
            <a:r>
              <a:rPr lang="en-GB" dirty="0" err="1"/>
              <a:t>l’invio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Cookie </a:t>
            </a:r>
            <a:r>
              <a:rPr lang="en-GB" dirty="0" err="1"/>
              <a:t>protetto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605013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495613-D5C2-4BD3-9D16-6C0B175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OAuth 2 – Step 1</a:t>
            </a:r>
            <a:br>
              <a:rPr lang="en-US" sz="4000" dirty="0"/>
            </a:br>
            <a:r>
              <a:rPr lang="en-GB" sz="3200" dirty="0"/>
              <a:t>PASSWORD GRANT TYPE</a:t>
            </a:r>
            <a:endParaRPr lang="en-GB" sz="3200" i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33057-C45E-4C93-B2A2-50C0E05B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4" y="2155971"/>
            <a:ext cx="10738412" cy="40162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err="1"/>
              <a:t>L’applicazione</a:t>
            </a:r>
            <a:r>
              <a:rPr lang="en-GB" dirty="0"/>
              <a:t> client </a:t>
            </a:r>
            <a:r>
              <a:rPr lang="en-GB" dirty="0" err="1"/>
              <a:t>utilizza</a:t>
            </a:r>
            <a:r>
              <a:rPr lang="en-GB" dirty="0"/>
              <a:t> le </a:t>
            </a:r>
            <a:r>
              <a:rPr lang="en-GB" dirty="0" err="1"/>
              <a:t>credenziali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per </a:t>
            </a:r>
            <a:r>
              <a:rPr lang="en-GB" dirty="0" err="1"/>
              <a:t>autenticarsi</a:t>
            </a:r>
            <a:r>
              <a:rPr lang="en-GB" dirty="0"/>
              <a:t> ed </a:t>
            </a:r>
            <a:r>
              <a:rPr lang="en-GB" dirty="0" err="1"/>
              <a:t>ottenere</a:t>
            </a:r>
            <a:r>
              <a:rPr lang="en-GB" dirty="0"/>
              <a:t> </a:t>
            </a:r>
            <a:r>
              <a:rPr lang="en-GB" dirty="0" err="1"/>
              <a:t>l’access</a:t>
            </a:r>
            <a:r>
              <a:rPr lang="en-GB" dirty="0"/>
              <a:t> token </a:t>
            </a:r>
            <a:r>
              <a:rPr lang="en-GB" dirty="0" err="1"/>
              <a:t>dall’authorization</a:t>
            </a:r>
            <a:r>
              <a:rPr lang="en-GB" dirty="0"/>
              <a:t> server. </a:t>
            </a:r>
            <a:r>
              <a:rPr lang="en-GB" i="1" dirty="0"/>
              <a:t>Si </a:t>
            </a:r>
            <a:r>
              <a:rPr lang="en-GB" i="1" dirty="0" err="1"/>
              <a:t>può</a:t>
            </a:r>
            <a:r>
              <a:rPr lang="en-GB" i="1" dirty="0"/>
              <a:t> </a:t>
            </a:r>
            <a:r>
              <a:rPr lang="en-GB" i="1" dirty="0" err="1"/>
              <a:t>utilizzare</a:t>
            </a:r>
            <a:r>
              <a:rPr lang="en-GB" i="1" dirty="0"/>
              <a:t> </a:t>
            </a:r>
            <a:r>
              <a:rPr lang="en-GB" i="1" dirty="0" err="1"/>
              <a:t>questo</a:t>
            </a:r>
            <a:r>
              <a:rPr lang="en-GB" i="1" dirty="0"/>
              <a:t> </a:t>
            </a:r>
            <a:r>
              <a:rPr lang="en-GB" i="1" dirty="0" err="1"/>
              <a:t>flusso</a:t>
            </a:r>
            <a:r>
              <a:rPr lang="en-GB" i="1" dirty="0"/>
              <a:t> solo se client e authorization server </a:t>
            </a:r>
            <a:r>
              <a:rPr lang="en-GB" i="1" dirty="0" err="1"/>
              <a:t>sono</a:t>
            </a:r>
            <a:r>
              <a:rPr lang="en-GB" i="1" dirty="0"/>
              <a:t> </a:t>
            </a:r>
            <a:r>
              <a:rPr lang="en-GB" i="1" dirty="0" err="1"/>
              <a:t>mantenuti</a:t>
            </a:r>
            <a:r>
              <a:rPr lang="en-GB" i="1" dirty="0"/>
              <a:t> </a:t>
            </a:r>
            <a:r>
              <a:rPr lang="en-GB" i="1" dirty="0" err="1"/>
              <a:t>dalla</a:t>
            </a:r>
            <a:r>
              <a:rPr lang="en-GB" i="1" dirty="0"/>
              <a:t> </a:t>
            </a:r>
            <a:r>
              <a:rPr lang="en-GB" i="1" dirty="0" err="1"/>
              <a:t>stessa</a:t>
            </a:r>
            <a:r>
              <a:rPr lang="en-GB" i="1" dirty="0"/>
              <a:t> </a:t>
            </a:r>
            <a:r>
              <a:rPr lang="en-GB" i="1" dirty="0" err="1"/>
              <a:t>organizzazione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Con il </a:t>
            </a:r>
            <a:r>
              <a:rPr lang="en-GB" b="1" dirty="0"/>
              <a:t>password grant type</a:t>
            </a:r>
            <a:r>
              <a:rPr lang="en-GB" dirty="0"/>
              <a:t>, è </a:t>
            </a:r>
            <a:r>
              <a:rPr lang="en-GB" dirty="0" err="1"/>
              <a:t>l’applicazione</a:t>
            </a:r>
            <a:r>
              <a:rPr lang="en-GB" dirty="0"/>
              <a:t> che </a:t>
            </a:r>
            <a:r>
              <a:rPr lang="en-GB" dirty="0" err="1"/>
              <a:t>presenta</a:t>
            </a:r>
            <a:r>
              <a:rPr lang="en-GB" dirty="0"/>
              <a:t> il form di login , e </a:t>
            </a:r>
            <a:r>
              <a:rPr lang="en-GB" dirty="0" err="1"/>
              <a:t>acquisisce</a:t>
            </a:r>
            <a:r>
              <a:rPr lang="en-GB" dirty="0"/>
              <a:t> le </a:t>
            </a:r>
            <a:r>
              <a:rPr lang="en-GB" dirty="0" err="1"/>
              <a:t>credenziali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 err="1">
                <a:highlight>
                  <a:srgbClr val="FFFF00"/>
                </a:highlight>
              </a:rPr>
              <a:t>NOTA</a:t>
            </a:r>
            <a:r>
              <a:rPr lang="en-GB" dirty="0" err="1">
                <a:highlight>
                  <a:srgbClr val="FFFF00"/>
                </a:highlight>
              </a:rPr>
              <a:t>:Il</a:t>
            </a:r>
            <a:r>
              <a:rPr lang="en-GB" dirty="0">
                <a:highlight>
                  <a:srgbClr val="FFFF00"/>
                </a:highlight>
              </a:rPr>
              <a:t> password grant type è </a:t>
            </a:r>
            <a:r>
              <a:rPr lang="en-GB" dirty="0" err="1">
                <a:highlight>
                  <a:srgbClr val="FFFF00"/>
                </a:highlight>
              </a:rPr>
              <a:t>meno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sicuro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dell’</a:t>
            </a:r>
            <a:r>
              <a:rPr lang="en-GB" b="1" dirty="0" err="1">
                <a:highlight>
                  <a:srgbClr val="FFFF00"/>
                </a:highlight>
              </a:rPr>
              <a:t>authorization</a:t>
            </a:r>
            <a:r>
              <a:rPr lang="en-GB" b="1" dirty="0">
                <a:highlight>
                  <a:srgbClr val="FFFF00"/>
                </a:highlight>
              </a:rPr>
              <a:t> code grant type</a:t>
            </a:r>
            <a:r>
              <a:rPr lang="en-GB" dirty="0">
                <a:highlight>
                  <a:srgbClr val="FFFF00"/>
                </a:highlight>
              </a:rPr>
              <a:t>,  </a:t>
            </a:r>
            <a:r>
              <a:rPr lang="en-GB" dirty="0" err="1">
                <a:highlight>
                  <a:srgbClr val="FFFF00"/>
                </a:highlight>
              </a:rPr>
              <a:t>principalmente</a:t>
            </a:r>
            <a:r>
              <a:rPr lang="en-GB" dirty="0">
                <a:highlight>
                  <a:srgbClr val="FFFF00"/>
                </a:highlight>
              </a:rPr>
              <a:t> per il </a:t>
            </a:r>
            <a:r>
              <a:rPr lang="en-GB" dirty="0" err="1">
                <a:highlight>
                  <a:srgbClr val="FFFF00"/>
                </a:highlight>
              </a:rPr>
              <a:t>fatto</a:t>
            </a:r>
            <a:r>
              <a:rPr lang="en-GB" dirty="0">
                <a:highlight>
                  <a:srgbClr val="FFFF00"/>
                </a:highlight>
              </a:rPr>
              <a:t> che le </a:t>
            </a:r>
            <a:r>
              <a:rPr lang="en-GB" dirty="0" err="1">
                <a:highlight>
                  <a:srgbClr val="FFFF00"/>
                </a:highlight>
              </a:rPr>
              <a:t>credenziali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utente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devono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essere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condivise</a:t>
            </a:r>
            <a:r>
              <a:rPr lang="en-GB" dirty="0">
                <a:highlight>
                  <a:srgbClr val="FFFF00"/>
                </a:highlight>
              </a:rPr>
              <a:t> con </a:t>
            </a:r>
            <a:r>
              <a:rPr lang="en-GB" dirty="0" err="1">
                <a:highlight>
                  <a:srgbClr val="FFFF00"/>
                </a:highlight>
              </a:rPr>
              <a:t>l’applicazione</a:t>
            </a:r>
            <a:r>
              <a:rPr lang="en-GB" dirty="0">
                <a:highlight>
                  <a:srgbClr val="FFFF00"/>
                </a:highlight>
              </a:rPr>
              <a:t> client.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9480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495613-D5C2-4BD3-9D16-6C0B175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OAuth 2 – Step </a:t>
            </a:r>
            <a:r>
              <a:rPr lang="en-US" dirty="0"/>
              <a:t>1</a:t>
            </a:r>
            <a:br>
              <a:rPr lang="en-US" sz="4000" dirty="0"/>
            </a:br>
            <a:r>
              <a:rPr lang="en-GB" sz="3200" dirty="0"/>
              <a:t>PASSWORD GRANT TYPE</a:t>
            </a:r>
            <a:endParaRPr lang="en-GB" sz="3200" i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33057-C45E-4C93-B2A2-50C0E05B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84" y="2155971"/>
            <a:ext cx="10738412" cy="4016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L’applicazione</a:t>
            </a:r>
            <a:r>
              <a:rPr lang="en-GB" dirty="0"/>
              <a:t> client </a:t>
            </a:r>
            <a:r>
              <a:rPr lang="en-GB" dirty="0" err="1"/>
              <a:t>ottiene</a:t>
            </a:r>
            <a:r>
              <a:rPr lang="en-GB" dirty="0"/>
              <a:t> le </a:t>
            </a:r>
            <a:r>
              <a:rPr lang="en-GB" dirty="0" err="1"/>
              <a:t>credenziali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e </a:t>
            </a:r>
            <a:r>
              <a:rPr lang="en-GB" dirty="0" err="1"/>
              <a:t>richiama</a:t>
            </a:r>
            <a:r>
              <a:rPr lang="en-GB" dirty="0"/>
              <a:t> </a:t>
            </a:r>
            <a:r>
              <a:rPr lang="en-GB" dirty="0" err="1"/>
              <a:t>l’authorization</a:t>
            </a:r>
            <a:r>
              <a:rPr lang="en-GB" dirty="0"/>
              <a:t> server per </a:t>
            </a:r>
            <a:r>
              <a:rPr lang="en-GB" dirty="0" err="1"/>
              <a:t>ottenere</a:t>
            </a:r>
            <a:r>
              <a:rPr lang="en-GB" dirty="0"/>
              <a:t> il token di accesso:</a:t>
            </a:r>
          </a:p>
          <a:p>
            <a:pPr marL="0" indent="0">
              <a:buNone/>
            </a:pPr>
            <a:r>
              <a:rPr lang="en-GB" b="1" dirty="0" err="1"/>
              <a:t>grant_type</a:t>
            </a:r>
            <a:r>
              <a:rPr lang="en-GB" b="1" dirty="0"/>
              <a:t>: </a:t>
            </a:r>
            <a:r>
              <a:rPr lang="en-GB" dirty="0"/>
              <a:t>con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i="1" u="sng" dirty="0"/>
              <a:t>password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b="1" dirty="0" err="1"/>
              <a:t>client_id</a:t>
            </a:r>
            <a:r>
              <a:rPr lang="en-GB" b="1" dirty="0"/>
              <a:t> and </a:t>
            </a:r>
            <a:r>
              <a:rPr lang="en-GB" b="1" dirty="0" err="1"/>
              <a:t>client_secret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dirty="0" err="1"/>
              <a:t>credenziali</a:t>
            </a:r>
            <a:r>
              <a:rPr lang="en-GB" dirty="0"/>
              <a:t> applicative.</a:t>
            </a:r>
          </a:p>
          <a:p>
            <a:pPr marL="0" indent="0">
              <a:buNone/>
            </a:pPr>
            <a:r>
              <a:rPr lang="en-GB" b="1" dirty="0"/>
              <a:t>scope:</a:t>
            </a:r>
            <a:r>
              <a:rPr lang="en-GB" dirty="0"/>
              <a:t> Le granted authorities, username e password </a:t>
            </a:r>
            <a:r>
              <a:rPr lang="en-GB" dirty="0" err="1"/>
              <a:t>dell’utente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3536149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495613-D5C2-4BD3-9D16-6C0B1750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OAuth 2 – Step 2</a:t>
            </a:r>
            <a:br>
              <a:rPr lang="en-US" sz="4000" dirty="0"/>
            </a:br>
            <a:r>
              <a:rPr lang="en-GB" sz="3200" dirty="0"/>
              <a:t>PASSWORD GRANT TYPE</a:t>
            </a:r>
            <a:endParaRPr lang="en-GB" sz="3200" i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A33057-C45E-4C93-B2A2-50C0E05B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74" y="3145872"/>
            <a:ext cx="10738412" cy="16358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Una volta che il client ha </a:t>
            </a:r>
            <a:r>
              <a:rPr lang="en-GB" dirty="0" err="1"/>
              <a:t>l’access</a:t>
            </a:r>
            <a:r>
              <a:rPr lang="en-GB" dirty="0"/>
              <a:t> token, lo </a:t>
            </a:r>
            <a:r>
              <a:rPr lang="en-GB" dirty="0" err="1"/>
              <a:t>utilizza</a:t>
            </a:r>
            <a:r>
              <a:rPr lang="en-GB" dirty="0"/>
              <a:t> per </a:t>
            </a:r>
            <a:r>
              <a:rPr lang="en-GB" dirty="0" err="1"/>
              <a:t>l’accesso</a:t>
            </a:r>
            <a:r>
              <a:rPr lang="en-GB" dirty="0"/>
              <a:t> </a:t>
            </a:r>
            <a:r>
              <a:rPr lang="en-GB" dirty="0" err="1"/>
              <a:t>agli</a:t>
            </a:r>
            <a:r>
              <a:rPr lang="en-GB" dirty="0"/>
              <a:t> endpoints </a:t>
            </a:r>
            <a:r>
              <a:rPr lang="en-GB" dirty="0" err="1"/>
              <a:t>sul</a:t>
            </a:r>
            <a:r>
              <a:rPr lang="en-GB" dirty="0"/>
              <a:t> resource server, </a:t>
            </a:r>
            <a:r>
              <a:rPr lang="en-GB" dirty="0" err="1"/>
              <a:t>esattamente</a:t>
            </a:r>
            <a:r>
              <a:rPr lang="en-GB" dirty="0"/>
              <a:t> come nell’ </a:t>
            </a:r>
            <a:r>
              <a:rPr lang="en-GB" b="1" dirty="0"/>
              <a:t>authorization code grant type.</a:t>
            </a:r>
          </a:p>
        </p:txBody>
      </p:sp>
    </p:spTree>
    <p:extLst>
      <p:ext uri="{BB962C8B-B14F-4D97-AF65-F5344CB8AC3E}">
        <p14:creationId xmlns:p14="http://schemas.microsoft.com/office/powerpoint/2010/main" val="24588996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51DCE-F81C-4641-AA49-07AB93BD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OAuth 2 – Step 1</a:t>
            </a:r>
            <a:br>
              <a:rPr lang="en-US" sz="4800" dirty="0"/>
            </a:br>
            <a:r>
              <a:rPr lang="en-GB" sz="3100" dirty="0"/>
              <a:t>CLIENT CREDENTIALS GRANT TYPE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57F725-0963-4613-8AFF-B0467875A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83" y="2108909"/>
            <a:ext cx="11442751" cy="369417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Il </a:t>
            </a:r>
            <a:r>
              <a:rPr lang="en-GB" dirty="0" err="1"/>
              <a:t>più</a:t>
            </a:r>
            <a:r>
              <a:rPr lang="en-GB" dirty="0"/>
              <a:t> semplice </a:t>
            </a:r>
            <a:r>
              <a:rPr lang="en-GB" dirty="0" err="1"/>
              <a:t>tipo</a:t>
            </a:r>
            <a:r>
              <a:rPr lang="en-GB" dirty="0"/>
              <a:t> di grant </a:t>
            </a:r>
            <a:r>
              <a:rPr lang="en-GB" dirty="0" err="1"/>
              <a:t>descritto</a:t>
            </a:r>
            <a:r>
              <a:rPr lang="en-GB" dirty="0"/>
              <a:t> in OAuth 2. Si </a:t>
            </a:r>
            <a:r>
              <a:rPr lang="en-GB" dirty="0" err="1"/>
              <a:t>utilizza</a:t>
            </a:r>
            <a:r>
              <a:rPr lang="en-GB" dirty="0"/>
              <a:t> </a:t>
            </a:r>
            <a:r>
              <a:rPr lang="en-GB" dirty="0" err="1"/>
              <a:t>quando</a:t>
            </a:r>
            <a:r>
              <a:rPr lang="en-GB" dirty="0"/>
              <a:t> non è </a:t>
            </a:r>
            <a:r>
              <a:rPr lang="en-GB" dirty="0" err="1"/>
              <a:t>coinvolto</a:t>
            </a:r>
            <a:r>
              <a:rPr lang="en-GB" dirty="0"/>
              <a:t> </a:t>
            </a:r>
            <a:r>
              <a:rPr lang="en-GB" dirty="0" err="1"/>
              <a:t>nessun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: </a:t>
            </a:r>
            <a:r>
              <a:rPr lang="en-GB" u="sng" dirty="0" err="1"/>
              <a:t>autenticazione</a:t>
            </a:r>
            <a:r>
              <a:rPr lang="en-GB" u="sng" dirty="0"/>
              <a:t> </a:t>
            </a:r>
            <a:r>
              <a:rPr lang="en-GB" u="sng" dirty="0" err="1"/>
              <a:t>tra</a:t>
            </a:r>
            <a:r>
              <a:rPr lang="en-GB" u="sng" dirty="0"/>
              <a:t> due </a:t>
            </a:r>
            <a:r>
              <a:rPr lang="en-GB" u="sng" dirty="0" err="1"/>
              <a:t>applicazioni</a:t>
            </a:r>
            <a:r>
              <a:rPr lang="en-GB" dirty="0"/>
              <a:t>.</a:t>
            </a:r>
          </a:p>
          <a:p>
            <a:r>
              <a:rPr lang="en-GB" dirty="0"/>
              <a:t>Per </a:t>
            </a:r>
            <a:r>
              <a:rPr lang="en-GB" dirty="0" err="1"/>
              <a:t>ottenere</a:t>
            </a:r>
            <a:r>
              <a:rPr lang="en-GB" dirty="0"/>
              <a:t> </a:t>
            </a:r>
            <a:r>
              <a:rPr lang="en-GB" dirty="0" err="1"/>
              <a:t>l’access</a:t>
            </a:r>
            <a:r>
              <a:rPr lang="en-GB" dirty="0"/>
              <a:t> token, the client </a:t>
            </a:r>
            <a:r>
              <a:rPr lang="en-GB" dirty="0" err="1"/>
              <a:t>invia</a:t>
            </a:r>
            <a:r>
              <a:rPr lang="en-GB" dirty="0"/>
              <a:t> una request </a:t>
            </a:r>
            <a:r>
              <a:rPr lang="en-GB" dirty="0" err="1"/>
              <a:t>all’authorization</a:t>
            </a:r>
            <a:r>
              <a:rPr lang="en-GB" dirty="0"/>
              <a:t> : </a:t>
            </a:r>
          </a:p>
          <a:p>
            <a:pPr lvl="1"/>
            <a:r>
              <a:rPr lang="en-GB" b="1" dirty="0" err="1"/>
              <a:t>grant_type</a:t>
            </a:r>
            <a:r>
              <a:rPr lang="en-GB" b="1" dirty="0"/>
              <a:t>: </a:t>
            </a:r>
            <a:r>
              <a:rPr lang="en-GB" dirty="0"/>
              <a:t>con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i="1" u="sng" dirty="0" err="1"/>
              <a:t>client_credentials</a:t>
            </a:r>
            <a:r>
              <a:rPr lang="en-GB" i="1" u="sng" dirty="0"/>
              <a:t>.</a:t>
            </a:r>
          </a:p>
          <a:p>
            <a:pPr lvl="1"/>
            <a:r>
              <a:rPr lang="en-GB" b="1" dirty="0" err="1"/>
              <a:t>client_id</a:t>
            </a:r>
            <a:r>
              <a:rPr lang="en-GB" b="1" dirty="0"/>
              <a:t> and </a:t>
            </a:r>
            <a:r>
              <a:rPr lang="en-GB" b="1" dirty="0" err="1"/>
              <a:t>client_secret</a:t>
            </a:r>
            <a:r>
              <a:rPr lang="en-GB" dirty="0"/>
              <a:t>: le </a:t>
            </a:r>
            <a:r>
              <a:rPr lang="en-GB" dirty="0" err="1"/>
              <a:t>credenziali</a:t>
            </a:r>
            <a:r>
              <a:rPr lang="en-GB" dirty="0"/>
              <a:t> applicative.</a:t>
            </a:r>
          </a:p>
          <a:p>
            <a:pPr lvl="1"/>
            <a:r>
              <a:rPr lang="en-GB" b="1" dirty="0"/>
              <a:t>scope: </a:t>
            </a:r>
            <a:r>
              <a:rPr lang="en-GB" dirty="0"/>
              <a:t>granted authorities.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</a:t>
            </a:r>
            <a:r>
              <a:rPr lang="en-GB" dirty="0" err="1"/>
              <a:t>risposta</a:t>
            </a:r>
            <a:r>
              <a:rPr lang="en-GB" dirty="0"/>
              <a:t>, il client </a:t>
            </a:r>
            <a:r>
              <a:rPr lang="en-GB" dirty="0" err="1"/>
              <a:t>riceve</a:t>
            </a:r>
            <a:r>
              <a:rPr lang="en-GB" dirty="0"/>
              <a:t> </a:t>
            </a:r>
            <a:r>
              <a:rPr lang="en-GB" dirty="0" err="1"/>
              <a:t>l’access</a:t>
            </a:r>
            <a:r>
              <a:rPr lang="en-GB" dirty="0"/>
              <a:t> token.</a:t>
            </a:r>
          </a:p>
        </p:txBody>
      </p:sp>
    </p:spTree>
    <p:extLst>
      <p:ext uri="{BB962C8B-B14F-4D97-AF65-F5344CB8AC3E}">
        <p14:creationId xmlns:p14="http://schemas.microsoft.com/office/powerpoint/2010/main" val="163403557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DFB8FA-0956-4B11-83FB-75DE195C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OAuth 2 – Refresh Token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779FE3-B5D5-4C40-818E-4E5CA877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93" y="2192799"/>
            <a:ext cx="11526641" cy="3694176"/>
          </a:xfrm>
        </p:spPr>
        <p:txBody>
          <a:bodyPr>
            <a:normAutofit/>
          </a:bodyPr>
          <a:lstStyle/>
          <a:p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capito</a:t>
            </a:r>
            <a:r>
              <a:rPr lang="en-GB" dirty="0"/>
              <a:t> che il </a:t>
            </a:r>
            <a:r>
              <a:rPr lang="en-GB" dirty="0" err="1"/>
              <a:t>risultato</a:t>
            </a:r>
            <a:r>
              <a:rPr lang="en-GB" dirty="0"/>
              <a:t> di un </a:t>
            </a:r>
            <a:r>
              <a:rPr lang="en-GB" dirty="0" err="1"/>
              <a:t>flusso</a:t>
            </a:r>
            <a:r>
              <a:rPr lang="en-GB" dirty="0"/>
              <a:t> OAuth 2, chiamato anche </a:t>
            </a:r>
            <a:r>
              <a:rPr lang="en-GB" b="1" i="1" dirty="0"/>
              <a:t>grant</a:t>
            </a:r>
            <a:r>
              <a:rPr lang="en-GB" dirty="0"/>
              <a:t>, è un </a:t>
            </a:r>
            <a:r>
              <a:rPr lang="en-GB" b="1" dirty="0"/>
              <a:t>access token</a:t>
            </a:r>
            <a:r>
              <a:rPr lang="en-GB" dirty="0"/>
              <a:t>. </a:t>
            </a:r>
          </a:p>
          <a:p>
            <a:r>
              <a:rPr lang="en-GB" dirty="0"/>
              <a:t>OAuth 2  non assume una </a:t>
            </a:r>
            <a:r>
              <a:rPr lang="en-GB" dirty="0" err="1"/>
              <a:t>specifica</a:t>
            </a:r>
            <a:r>
              <a:rPr lang="en-GB" dirty="0"/>
              <a:t> </a:t>
            </a:r>
            <a:r>
              <a:rPr lang="en-GB" dirty="0" err="1"/>
              <a:t>implementazione</a:t>
            </a:r>
            <a:r>
              <a:rPr lang="en-GB" dirty="0"/>
              <a:t> per I token. </a:t>
            </a:r>
          </a:p>
          <a:p>
            <a:r>
              <a:rPr lang="en-GB" dirty="0"/>
              <a:t>Un token, non </a:t>
            </a:r>
            <a:r>
              <a:rPr lang="en-GB" dirty="0" err="1"/>
              <a:t>importa</a:t>
            </a:r>
            <a:r>
              <a:rPr lang="en-GB" dirty="0"/>
              <a:t> come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dirty="0" err="1"/>
              <a:t>implementato</a:t>
            </a:r>
            <a:r>
              <a:rPr lang="en-GB" dirty="0"/>
              <a:t>,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scadere</a:t>
            </a:r>
            <a:r>
              <a:rPr lang="en-GB" dirty="0"/>
              <a:t>. Non è </a:t>
            </a:r>
            <a:r>
              <a:rPr lang="en-GB" dirty="0" err="1"/>
              <a:t>obbligatorio</a:t>
            </a:r>
            <a:r>
              <a:rPr lang="en-GB" dirty="0"/>
              <a:t>, un token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avere</a:t>
            </a:r>
            <a:r>
              <a:rPr lang="en-GB" dirty="0"/>
              <a:t> vita </a:t>
            </a:r>
            <a:r>
              <a:rPr lang="en-GB" dirty="0" err="1"/>
              <a:t>infinita</a:t>
            </a:r>
            <a:r>
              <a:rPr lang="en-GB" dirty="0"/>
              <a:t> ma </a:t>
            </a:r>
            <a:r>
              <a:rPr lang="en-GB" dirty="0" err="1"/>
              <a:t>questo</a:t>
            </a:r>
            <a:r>
              <a:rPr lang="en-GB" dirty="0"/>
              <a:t> ci </a:t>
            </a:r>
            <a:r>
              <a:rPr lang="en-GB" dirty="0" err="1"/>
              <a:t>espone</a:t>
            </a:r>
            <a:r>
              <a:rPr lang="en-GB" dirty="0"/>
              <a:t> a </a:t>
            </a:r>
            <a:r>
              <a:rPr lang="en-GB" dirty="0" err="1"/>
              <a:t>problematiche</a:t>
            </a:r>
            <a:r>
              <a:rPr lang="en-GB" dirty="0"/>
              <a:t> di </a:t>
            </a:r>
            <a:r>
              <a:rPr lang="en-GB" dirty="0" err="1"/>
              <a:t>sicurezza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92289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DFB8FA-0956-4B11-83FB-75DE195C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OAuth 2 – Refresh Token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779FE3-B5D5-4C40-818E-4E5CA877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93" y="2192799"/>
            <a:ext cx="11526641" cy="428350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Un token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avere</a:t>
            </a:r>
            <a:r>
              <a:rPr lang="en-GB" dirty="0"/>
              <a:t> un tempo di vita </a:t>
            </a:r>
            <a:r>
              <a:rPr lang="en-GB" dirty="0" err="1"/>
              <a:t>limitato</a:t>
            </a:r>
            <a:r>
              <a:rPr lang="en-GB" dirty="0"/>
              <a:t>, ma come </a:t>
            </a:r>
            <a:r>
              <a:rPr lang="en-GB" dirty="0" err="1"/>
              <a:t>ottenere</a:t>
            </a:r>
            <a:r>
              <a:rPr lang="en-GB" dirty="0"/>
              <a:t> un nuovo token?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Se il grant type è authentication code, il client </a:t>
            </a:r>
            <a:r>
              <a:rPr lang="en-GB" dirty="0" err="1"/>
              <a:t>potrebbe</a:t>
            </a:r>
            <a:r>
              <a:rPr lang="en-GB" dirty="0"/>
              <a:t> </a:t>
            </a:r>
            <a:r>
              <a:rPr lang="en-GB" dirty="0" err="1"/>
              <a:t>ridirigere</a:t>
            </a:r>
            <a:r>
              <a:rPr lang="en-GB" dirty="0"/>
              <a:t> </a:t>
            </a:r>
            <a:r>
              <a:rPr lang="en-GB" dirty="0" err="1"/>
              <a:t>l’utente</a:t>
            </a:r>
            <a:r>
              <a:rPr lang="en-GB" dirty="0"/>
              <a:t> verso la </a:t>
            </a:r>
            <a:r>
              <a:rPr lang="en-GB" dirty="0" err="1"/>
              <a:t>pagina</a:t>
            </a:r>
            <a:r>
              <a:rPr lang="en-GB" dirty="0"/>
              <a:t> di login </a:t>
            </a:r>
            <a:r>
              <a:rPr lang="en-GB" dirty="0" err="1"/>
              <a:t>dell’authorization</a:t>
            </a:r>
            <a:r>
              <a:rPr lang="en-GB" dirty="0"/>
              <a:t> server, per far </a:t>
            </a:r>
            <a:r>
              <a:rPr lang="en-GB" dirty="0" err="1"/>
              <a:t>inserire</a:t>
            </a:r>
            <a:r>
              <a:rPr lang="en-GB" dirty="0"/>
              <a:t> </a:t>
            </a:r>
            <a:r>
              <a:rPr lang="en-GB" dirty="0" err="1"/>
              <a:t>nuovamente</a:t>
            </a:r>
            <a:r>
              <a:rPr lang="en-GB" dirty="0"/>
              <a:t> user e password </a:t>
            </a:r>
            <a:r>
              <a:rPr lang="en-GB" dirty="0" err="1"/>
              <a:t>all’utente</a:t>
            </a:r>
            <a:r>
              <a:rPr lang="en-GB" dirty="0"/>
              <a:t>. </a:t>
            </a:r>
            <a:r>
              <a:rPr lang="en-GB" u="sng" dirty="0"/>
              <a:t>Non </a:t>
            </a:r>
            <a:r>
              <a:rPr lang="en-GB" u="sng" dirty="0" err="1"/>
              <a:t>molto</a:t>
            </a:r>
            <a:r>
              <a:rPr lang="en-GB" u="sng" dirty="0"/>
              <a:t> user friendly</a:t>
            </a:r>
            <a:r>
              <a:rPr lang="en-GB" dirty="0"/>
              <a:t>.</a:t>
            </a:r>
          </a:p>
          <a:p>
            <a:r>
              <a:rPr lang="en-GB" dirty="0" err="1"/>
              <a:t>Immaginiamo</a:t>
            </a:r>
            <a:r>
              <a:rPr lang="en-GB" dirty="0"/>
              <a:t> che il token </a:t>
            </a:r>
            <a:r>
              <a:rPr lang="en-GB" dirty="0" err="1"/>
              <a:t>abbia</a:t>
            </a:r>
            <a:r>
              <a:rPr lang="en-GB" dirty="0"/>
              <a:t> 20 </a:t>
            </a:r>
            <a:r>
              <a:rPr lang="en-GB" dirty="0" err="1"/>
              <a:t>minuti</a:t>
            </a:r>
            <a:r>
              <a:rPr lang="en-GB" dirty="0"/>
              <a:t> di vita ed un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lavori</a:t>
            </a:r>
            <a:r>
              <a:rPr lang="en-GB" dirty="0"/>
              <a:t> due ore con </a:t>
            </a:r>
            <a:r>
              <a:rPr lang="en-GB" dirty="0" err="1"/>
              <a:t>l’applicazione</a:t>
            </a:r>
            <a:r>
              <a:rPr lang="en-GB" dirty="0"/>
              <a:t>. Durante </a:t>
            </a:r>
            <a:r>
              <a:rPr lang="en-GB" dirty="0" err="1"/>
              <a:t>questo</a:t>
            </a:r>
            <a:r>
              <a:rPr lang="en-GB" dirty="0"/>
              <a:t> tempo, </a:t>
            </a:r>
            <a:r>
              <a:rPr lang="en-GB" dirty="0" err="1"/>
              <a:t>l’applicazione</a:t>
            </a:r>
            <a:r>
              <a:rPr lang="en-GB" dirty="0"/>
              <a:t> </a:t>
            </a:r>
            <a:r>
              <a:rPr lang="en-GB" dirty="0" err="1"/>
              <a:t>richiederebbe</a:t>
            </a:r>
            <a:r>
              <a:rPr lang="en-GB" dirty="0"/>
              <a:t> il login sei volte.</a:t>
            </a:r>
          </a:p>
          <a:p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potrebbe</a:t>
            </a:r>
            <a:r>
              <a:rPr lang="en-GB" dirty="0"/>
              <a:t> </a:t>
            </a:r>
            <a:r>
              <a:rPr lang="en-GB" dirty="0" err="1"/>
              <a:t>esclamare</a:t>
            </a:r>
            <a:r>
              <a:rPr lang="en-GB" dirty="0"/>
              <a:t> </a:t>
            </a:r>
            <a:r>
              <a:rPr lang="en-GB" dirty="0" err="1"/>
              <a:t>spazientito</a:t>
            </a:r>
            <a:r>
              <a:rPr lang="en-GB" dirty="0"/>
              <a:t>: </a:t>
            </a:r>
            <a:r>
              <a:rPr lang="en-GB" i="1" dirty="0"/>
              <a:t>Oh no! </a:t>
            </a:r>
            <a:r>
              <a:rPr lang="en-GB" i="1" dirty="0" err="1"/>
              <a:t>L’applicazione</a:t>
            </a:r>
            <a:r>
              <a:rPr lang="en-GB" i="1" dirty="0"/>
              <a:t> mi ha </a:t>
            </a:r>
            <a:r>
              <a:rPr lang="en-GB" i="1" dirty="0" err="1"/>
              <a:t>fatto</a:t>
            </a:r>
            <a:r>
              <a:rPr lang="en-GB" i="1" dirty="0"/>
              <a:t> </a:t>
            </a:r>
            <a:r>
              <a:rPr lang="en-GB" i="1" dirty="0" err="1"/>
              <a:t>uscire</a:t>
            </a:r>
            <a:r>
              <a:rPr lang="en-GB" i="1" dirty="0"/>
              <a:t> </a:t>
            </a:r>
            <a:r>
              <a:rPr lang="en-GB" i="1" dirty="0" err="1"/>
              <a:t>un’altra</a:t>
            </a:r>
            <a:r>
              <a:rPr lang="en-GB" i="1" dirty="0"/>
              <a:t> volta!</a:t>
            </a:r>
          </a:p>
          <a:p>
            <a:r>
              <a:rPr lang="en-GB" dirty="0"/>
              <a:t>Per </a:t>
            </a:r>
            <a:r>
              <a:rPr lang="en-GB" dirty="0" err="1"/>
              <a:t>evitare</a:t>
            </a:r>
            <a:r>
              <a:rPr lang="en-GB" dirty="0"/>
              <a:t> una </a:t>
            </a:r>
            <a:r>
              <a:rPr lang="en-GB" dirty="0" err="1"/>
              <a:t>nuova</a:t>
            </a:r>
            <a:r>
              <a:rPr lang="en-GB" dirty="0"/>
              <a:t> </a:t>
            </a:r>
            <a:r>
              <a:rPr lang="en-GB" dirty="0" err="1"/>
              <a:t>autenticazione</a:t>
            </a:r>
            <a:r>
              <a:rPr lang="en-GB" dirty="0"/>
              <a:t> </a:t>
            </a:r>
            <a:r>
              <a:rPr lang="en-GB" dirty="0" err="1"/>
              <a:t>durante</a:t>
            </a:r>
            <a:r>
              <a:rPr lang="en-GB" dirty="0"/>
              <a:t> </a:t>
            </a:r>
            <a:r>
              <a:rPr lang="en-GB" dirty="0" err="1"/>
              <a:t>l’utilizzo</a:t>
            </a:r>
            <a:r>
              <a:rPr lang="en-GB" dirty="0"/>
              <a:t> </a:t>
            </a:r>
            <a:r>
              <a:rPr lang="en-GB" dirty="0" err="1"/>
              <a:t>dell’applicazione</a:t>
            </a:r>
            <a:r>
              <a:rPr lang="en-GB" dirty="0"/>
              <a:t>, </a:t>
            </a:r>
            <a:r>
              <a:rPr lang="en-GB" dirty="0" err="1"/>
              <a:t>l’authorization</a:t>
            </a:r>
            <a:r>
              <a:rPr lang="en-GB" dirty="0"/>
              <a:t> server </a:t>
            </a:r>
            <a:r>
              <a:rPr lang="en-GB" dirty="0" err="1"/>
              <a:t>invia</a:t>
            </a:r>
            <a:r>
              <a:rPr lang="en-GB" dirty="0"/>
              <a:t> un </a:t>
            </a:r>
            <a:r>
              <a:rPr lang="en-GB" b="1" dirty="0"/>
              <a:t>refresh token</a:t>
            </a:r>
            <a:r>
              <a:rPr lang="en-GB" dirty="0"/>
              <a:t>. </a:t>
            </a:r>
            <a:r>
              <a:rPr lang="en-GB" dirty="0" err="1"/>
              <a:t>L’applicazione</a:t>
            </a:r>
            <a:r>
              <a:rPr lang="en-GB" dirty="0"/>
              <a:t> </a:t>
            </a:r>
            <a:r>
              <a:rPr lang="en-GB" dirty="0" err="1"/>
              <a:t>utilizza</a:t>
            </a:r>
            <a:r>
              <a:rPr lang="en-GB" dirty="0"/>
              <a:t> il refresh token per </a:t>
            </a:r>
            <a:r>
              <a:rPr lang="en-GB" dirty="0" err="1"/>
              <a:t>ottenere</a:t>
            </a:r>
            <a:r>
              <a:rPr lang="en-GB" dirty="0"/>
              <a:t> un nuovo access token </a:t>
            </a:r>
            <a:r>
              <a:rPr lang="en-GB" dirty="0" err="1"/>
              <a:t>invece</a:t>
            </a:r>
            <a:r>
              <a:rPr lang="en-GB" dirty="0"/>
              <a:t> di </a:t>
            </a:r>
            <a:r>
              <a:rPr lang="en-GB" dirty="0" err="1"/>
              <a:t>autenticarsi</a:t>
            </a:r>
            <a:r>
              <a:rPr lang="en-GB" dirty="0"/>
              <a:t> di  nuovo.</a:t>
            </a:r>
          </a:p>
        </p:txBody>
      </p:sp>
    </p:spTree>
    <p:extLst>
      <p:ext uri="{BB962C8B-B14F-4D97-AF65-F5344CB8AC3E}">
        <p14:creationId xmlns:p14="http://schemas.microsoft.com/office/powerpoint/2010/main" val="21241689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DFB8FA-0956-4B11-83FB-75DE195C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OAuth 2 – Refresh Token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0254058-1535-4BC2-B46D-07437C52E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321" y="969534"/>
            <a:ext cx="7081169" cy="46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5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7BC48-D7FA-44C4-A00E-92C23F5D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Primo progetto Spring Security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0B8AFF-A4B8-44BD-9097-C887F2A3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95" y="2352189"/>
            <a:ext cx="11384028" cy="3694176"/>
          </a:xfrm>
        </p:spPr>
        <p:txBody>
          <a:bodyPr>
            <a:normAutofit/>
          </a:bodyPr>
          <a:lstStyle/>
          <a:p>
            <a:r>
              <a:rPr lang="en-GB" dirty="0"/>
              <a:t>Spring Boot </a:t>
            </a:r>
            <a:r>
              <a:rPr lang="en-GB" dirty="0" err="1"/>
              <a:t>effettua</a:t>
            </a:r>
            <a:r>
              <a:rPr lang="en-GB" dirty="0"/>
              <a:t> la </a:t>
            </a:r>
            <a:r>
              <a:rPr lang="en-GB" dirty="0" err="1"/>
              <a:t>scansione</a:t>
            </a:r>
            <a:r>
              <a:rPr lang="en-GB" dirty="0"/>
              <a:t> di </a:t>
            </a:r>
            <a:r>
              <a:rPr lang="en-GB" dirty="0" err="1"/>
              <a:t>compotenti</a:t>
            </a:r>
            <a:r>
              <a:rPr lang="en-GB" dirty="0"/>
              <a:t> </a:t>
            </a:r>
            <a:r>
              <a:rPr lang="en-GB" dirty="0" err="1"/>
              <a:t>soltanto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package (e sotto-package) che </a:t>
            </a:r>
            <a:r>
              <a:rPr lang="en-GB" dirty="0" err="1"/>
              <a:t>contiene</a:t>
            </a:r>
            <a:r>
              <a:rPr lang="en-GB" dirty="0"/>
              <a:t> la </a:t>
            </a:r>
            <a:r>
              <a:rPr lang="en-GB" dirty="0" err="1"/>
              <a:t>classe</a:t>
            </a:r>
            <a:r>
              <a:rPr lang="en-GB" dirty="0"/>
              <a:t> </a:t>
            </a:r>
            <a:r>
              <a:rPr lang="en-GB" dirty="0" err="1"/>
              <a:t>annotata</a:t>
            </a:r>
            <a:r>
              <a:rPr lang="en-GB" dirty="0"/>
              <a:t> con @SpringBootApplication. </a:t>
            </a:r>
          </a:p>
          <a:p>
            <a:r>
              <a:rPr lang="en-GB" dirty="0" err="1"/>
              <a:t>Classi</a:t>
            </a:r>
            <a:r>
              <a:rPr lang="en-GB" dirty="0"/>
              <a:t> in </a:t>
            </a:r>
            <a:r>
              <a:rPr lang="en-GB" dirty="0" err="1"/>
              <a:t>altri</a:t>
            </a:r>
            <a:r>
              <a:rPr lang="en-GB" dirty="0"/>
              <a:t> packages </a:t>
            </a:r>
            <a:r>
              <a:rPr lang="en-GB" dirty="0" err="1"/>
              <a:t>devono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dichiarate</a:t>
            </a:r>
            <a:r>
              <a:rPr lang="en-GB" dirty="0"/>
              <a:t> </a:t>
            </a:r>
            <a:r>
              <a:rPr lang="en-GB" dirty="0" err="1"/>
              <a:t>esplicitamente</a:t>
            </a:r>
            <a:r>
              <a:rPr lang="en-GB" dirty="0"/>
              <a:t> con </a:t>
            </a:r>
            <a:r>
              <a:rPr lang="en-GB" dirty="0" err="1"/>
              <a:t>l’annotation</a:t>
            </a:r>
            <a:r>
              <a:rPr lang="en-GB" dirty="0"/>
              <a:t> @ComponentScan.</a:t>
            </a:r>
          </a:p>
        </p:txBody>
      </p:sp>
    </p:spTree>
    <p:extLst>
      <p:ext uri="{BB962C8B-B14F-4D97-AF65-F5344CB8AC3E}">
        <p14:creationId xmlns:p14="http://schemas.microsoft.com/office/powerpoint/2010/main" val="5494591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DFB8FA-0956-4B11-83FB-75DE195C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OAuth 2 – Refresh Token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779FE3-B5D5-4C40-818E-4E5CA877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93" y="2192799"/>
            <a:ext cx="11526641" cy="4283502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Refresh tokens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vantaggiosi</a:t>
            </a:r>
            <a:r>
              <a:rPr lang="en-GB" dirty="0"/>
              <a:t> anche per il </a:t>
            </a:r>
            <a:r>
              <a:rPr lang="en-GB" b="1" dirty="0"/>
              <a:t>password grant type</a:t>
            </a:r>
            <a:r>
              <a:rPr lang="en-GB" dirty="0"/>
              <a:t>. </a:t>
            </a:r>
          </a:p>
          <a:p>
            <a:r>
              <a:rPr lang="en-GB" dirty="0"/>
              <a:t>Anche con la password grant type, </a:t>
            </a:r>
            <a:r>
              <a:rPr lang="en-GB" dirty="0" err="1"/>
              <a:t>dobbiamo</a:t>
            </a:r>
            <a:r>
              <a:rPr lang="en-GB" dirty="0"/>
              <a:t> </a:t>
            </a:r>
            <a:r>
              <a:rPr lang="en-GB" dirty="0" err="1"/>
              <a:t>richiedere</a:t>
            </a:r>
            <a:r>
              <a:rPr lang="en-GB" dirty="0"/>
              <a:t> </a:t>
            </a:r>
            <a:r>
              <a:rPr lang="en-GB" dirty="0" err="1"/>
              <a:t>l’autenticazione</a:t>
            </a:r>
            <a:r>
              <a:rPr lang="en-GB" dirty="0"/>
              <a:t> o </a:t>
            </a:r>
            <a:r>
              <a:rPr lang="en-GB" b="1" dirty="0" err="1">
                <a:solidFill>
                  <a:srgbClr val="FF0000"/>
                </a:solidFill>
              </a:rPr>
              <a:t>memorizzare</a:t>
            </a:r>
            <a:r>
              <a:rPr lang="en-GB" b="1" dirty="0">
                <a:solidFill>
                  <a:srgbClr val="FF0000"/>
                </a:solidFill>
              </a:rPr>
              <a:t> le </a:t>
            </a:r>
            <a:r>
              <a:rPr lang="en-GB" b="1" dirty="0" err="1">
                <a:solidFill>
                  <a:srgbClr val="FF0000"/>
                </a:solidFill>
              </a:rPr>
              <a:t>credenziali</a:t>
            </a:r>
            <a:r>
              <a:rPr lang="en-GB" dirty="0"/>
              <a:t>. </a:t>
            </a:r>
          </a:p>
          <a:p>
            <a:r>
              <a:rPr lang="en-GB" dirty="0" err="1">
                <a:highlight>
                  <a:srgbClr val="FFFF00"/>
                </a:highlight>
              </a:rPr>
              <a:t>Memorizzare</a:t>
            </a:r>
            <a:r>
              <a:rPr lang="en-GB" dirty="0">
                <a:highlight>
                  <a:srgbClr val="FFFF00"/>
                </a:highlight>
              </a:rPr>
              <a:t> le </a:t>
            </a:r>
            <a:r>
              <a:rPr lang="en-GB" dirty="0" err="1">
                <a:highlight>
                  <a:srgbClr val="FFFF00"/>
                </a:highlight>
              </a:rPr>
              <a:t>credenziali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utente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quando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si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utilizza</a:t>
            </a:r>
            <a:r>
              <a:rPr lang="en-GB" dirty="0">
                <a:highlight>
                  <a:srgbClr val="FFFF00"/>
                </a:highlight>
              </a:rPr>
              <a:t> il </a:t>
            </a:r>
            <a:r>
              <a:rPr lang="en-GB" b="1" dirty="0">
                <a:highlight>
                  <a:srgbClr val="FFFF00"/>
                </a:highlight>
              </a:rPr>
              <a:t>password grant type </a:t>
            </a:r>
            <a:r>
              <a:rPr lang="en-GB" dirty="0">
                <a:highlight>
                  <a:srgbClr val="FFFF00"/>
                </a:highlight>
              </a:rPr>
              <a:t>è uno </a:t>
            </a:r>
            <a:r>
              <a:rPr lang="en-GB" dirty="0" err="1">
                <a:highlight>
                  <a:srgbClr val="FFFF00"/>
                </a:highlight>
              </a:rPr>
              <a:t>dei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più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grandi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errori</a:t>
            </a:r>
            <a:r>
              <a:rPr lang="en-GB" dirty="0">
                <a:highlight>
                  <a:srgbClr val="FFFF00"/>
                </a:highlight>
              </a:rPr>
              <a:t> che </a:t>
            </a:r>
            <a:r>
              <a:rPr lang="en-GB" dirty="0" err="1">
                <a:highlight>
                  <a:srgbClr val="FFFF00"/>
                </a:highlight>
              </a:rPr>
              <a:t>si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possano</a:t>
            </a:r>
            <a:r>
              <a:rPr lang="en-GB" dirty="0">
                <a:highlight>
                  <a:srgbClr val="FFFF00"/>
                </a:highlight>
              </a:rPr>
              <a:t> fare! Si </a:t>
            </a:r>
            <a:r>
              <a:rPr lang="en-GB" dirty="0" err="1">
                <a:highlight>
                  <a:srgbClr val="FFFF00"/>
                </a:highlight>
              </a:rPr>
              <a:t>stanno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esponendo</a:t>
            </a:r>
            <a:r>
              <a:rPr lang="en-GB" dirty="0">
                <a:highlight>
                  <a:srgbClr val="FFFF00"/>
                </a:highlight>
              </a:rPr>
              <a:t> le </a:t>
            </a:r>
            <a:r>
              <a:rPr lang="en-GB" dirty="0" err="1">
                <a:highlight>
                  <a:srgbClr val="FFFF00"/>
                </a:highlight>
              </a:rPr>
              <a:t>credenziali</a:t>
            </a:r>
            <a:r>
              <a:rPr lang="en-GB" dirty="0">
                <a:highlight>
                  <a:srgbClr val="FFFF00"/>
                </a:highlight>
              </a:rPr>
              <a:t> di un </a:t>
            </a:r>
            <a:r>
              <a:rPr lang="en-GB" dirty="0" err="1">
                <a:highlight>
                  <a:srgbClr val="FFFF00"/>
                </a:highlight>
              </a:rPr>
              <a:t>utente</a:t>
            </a:r>
            <a:r>
              <a:rPr lang="en-GB" dirty="0">
                <a:highlight>
                  <a:srgbClr val="FFFF00"/>
                </a:highlight>
              </a:rPr>
              <a:t>.</a:t>
            </a:r>
          </a:p>
          <a:p>
            <a:r>
              <a:rPr lang="en-GB" dirty="0" err="1">
                <a:highlight>
                  <a:srgbClr val="FFFF00"/>
                </a:highlight>
              </a:rPr>
              <a:t>Succede</a:t>
            </a:r>
            <a:r>
              <a:rPr lang="en-GB" dirty="0">
                <a:highlight>
                  <a:srgbClr val="FFFF00"/>
                </a:highlight>
              </a:rPr>
              <a:t> in </a:t>
            </a:r>
            <a:r>
              <a:rPr lang="en-GB" dirty="0" err="1">
                <a:highlight>
                  <a:srgbClr val="FFFF00"/>
                </a:highlight>
              </a:rPr>
              <a:t>applicazioni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reali</a:t>
            </a:r>
            <a:r>
              <a:rPr lang="en-GB" dirty="0">
                <a:highlight>
                  <a:srgbClr val="FFFF00"/>
                </a:highlight>
              </a:rPr>
              <a:t>! </a:t>
            </a:r>
          </a:p>
          <a:p>
            <a:r>
              <a:rPr lang="en-GB" dirty="0"/>
              <a:t>Refresh tokens </a:t>
            </a:r>
            <a:r>
              <a:rPr lang="en-GB" dirty="0" err="1"/>
              <a:t>aiutano</a:t>
            </a:r>
            <a:r>
              <a:rPr lang="en-GB" dirty="0"/>
              <a:t> a </a:t>
            </a:r>
            <a:r>
              <a:rPr lang="en-GB" dirty="0" err="1"/>
              <a:t>risolvere</a:t>
            </a:r>
            <a:r>
              <a:rPr lang="en-GB" dirty="0"/>
              <a:t> il </a:t>
            </a:r>
            <a:r>
              <a:rPr lang="en-GB" dirty="0" err="1"/>
              <a:t>problema</a:t>
            </a:r>
            <a:r>
              <a:rPr lang="en-GB" dirty="0"/>
              <a:t> in modo semplice e </a:t>
            </a:r>
            <a:r>
              <a:rPr lang="en-GB" dirty="0" err="1"/>
              <a:t>sicuro</a:t>
            </a:r>
            <a:r>
              <a:rPr lang="en-GB" dirty="0"/>
              <a:t>. </a:t>
            </a:r>
          </a:p>
          <a:p>
            <a:r>
              <a:rPr lang="en-GB" dirty="0"/>
              <a:t>Si </a:t>
            </a:r>
            <a:r>
              <a:rPr lang="en-GB" dirty="0" err="1"/>
              <a:t>memorizza</a:t>
            </a:r>
            <a:r>
              <a:rPr lang="en-GB" dirty="0"/>
              <a:t> un refresh token e lo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usa</a:t>
            </a:r>
            <a:r>
              <a:rPr lang="en-GB" dirty="0"/>
              <a:t> per </a:t>
            </a:r>
            <a:r>
              <a:rPr lang="en-GB" dirty="0" err="1"/>
              <a:t>ottenere</a:t>
            </a:r>
            <a:r>
              <a:rPr lang="en-GB" dirty="0"/>
              <a:t>  un nuovo access token.</a:t>
            </a:r>
          </a:p>
          <a:p>
            <a:r>
              <a:rPr lang="en-GB" dirty="0" err="1"/>
              <a:t>Memorizzare</a:t>
            </a:r>
            <a:r>
              <a:rPr lang="en-GB" dirty="0"/>
              <a:t> un refresh token è </a:t>
            </a:r>
            <a:r>
              <a:rPr lang="en-GB" dirty="0" err="1"/>
              <a:t>sicuro</a:t>
            </a:r>
            <a:r>
              <a:rPr lang="en-GB" dirty="0"/>
              <a:t> perché lo </a:t>
            </a:r>
            <a:r>
              <a:rPr lang="en-GB" dirty="0" err="1"/>
              <a:t>puoi</a:t>
            </a:r>
            <a:r>
              <a:rPr lang="en-GB" dirty="0"/>
              <a:t> </a:t>
            </a:r>
            <a:r>
              <a:rPr lang="en-GB" dirty="0" err="1"/>
              <a:t>revocare</a:t>
            </a:r>
            <a:r>
              <a:rPr lang="en-GB" dirty="0"/>
              <a:t> se </a:t>
            </a:r>
            <a:r>
              <a:rPr lang="en-GB" dirty="0" err="1"/>
              <a:t>esposto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60075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DFB8FA-0956-4B11-83FB-75DE195C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OAuth 2 – Refresh Token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779FE3-B5D5-4C40-818E-4E5CA877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93" y="2192799"/>
            <a:ext cx="11526641" cy="428350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Una volta che il client ha il refresh token, lo </a:t>
            </a:r>
            <a:r>
              <a:rPr lang="en-GB" dirty="0" err="1"/>
              <a:t>utilizza</a:t>
            </a:r>
            <a:r>
              <a:rPr lang="en-GB" dirty="0"/>
              <a:t> per </a:t>
            </a:r>
            <a:r>
              <a:rPr lang="en-GB" dirty="0" err="1"/>
              <a:t>ottenere</a:t>
            </a:r>
            <a:r>
              <a:rPr lang="en-GB" dirty="0"/>
              <a:t> un nuovo access token se </a:t>
            </a:r>
            <a:r>
              <a:rPr lang="en-GB" dirty="0" err="1"/>
              <a:t>quello</a:t>
            </a:r>
            <a:r>
              <a:rPr lang="en-GB" dirty="0"/>
              <a:t> in </a:t>
            </a:r>
            <a:r>
              <a:rPr lang="en-GB" dirty="0" err="1"/>
              <a:t>possesso</a:t>
            </a:r>
            <a:r>
              <a:rPr lang="en-GB" dirty="0"/>
              <a:t> è </a:t>
            </a:r>
            <a:r>
              <a:rPr lang="en-GB" dirty="0" err="1"/>
              <a:t>scaduto</a:t>
            </a:r>
            <a:r>
              <a:rPr lang="en-GB" dirty="0"/>
              <a:t>: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 err="1"/>
              <a:t>grant_type</a:t>
            </a:r>
            <a:r>
              <a:rPr lang="en-GB" b="1" dirty="0"/>
              <a:t>: </a:t>
            </a:r>
            <a:r>
              <a:rPr lang="en-GB" dirty="0"/>
              <a:t>con il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i="1" u="sng" dirty="0" err="1"/>
              <a:t>refresh_token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b="1" dirty="0" err="1"/>
              <a:t>refresh_token</a:t>
            </a:r>
            <a:r>
              <a:rPr lang="en-GB" b="1" dirty="0"/>
              <a:t>: </a:t>
            </a:r>
            <a:r>
              <a:rPr lang="en-GB" dirty="0"/>
              <a:t>il </a:t>
            </a:r>
            <a:r>
              <a:rPr lang="en-GB" dirty="0" err="1"/>
              <a:t>valore</a:t>
            </a:r>
            <a:r>
              <a:rPr lang="en-GB" dirty="0"/>
              <a:t> del refresh token. </a:t>
            </a:r>
          </a:p>
          <a:p>
            <a:pPr marL="0" indent="0">
              <a:buNone/>
            </a:pPr>
            <a:r>
              <a:rPr lang="en-GB" b="1" dirty="0" err="1"/>
              <a:t>client_id</a:t>
            </a:r>
            <a:r>
              <a:rPr lang="en-GB" b="1" dirty="0"/>
              <a:t> e </a:t>
            </a:r>
            <a:r>
              <a:rPr lang="en-GB" b="1" dirty="0" err="1"/>
              <a:t>client_secret</a:t>
            </a:r>
            <a:r>
              <a:rPr lang="en-GB" b="1" dirty="0"/>
              <a:t>: </a:t>
            </a:r>
            <a:r>
              <a:rPr lang="en-GB" dirty="0" err="1"/>
              <a:t>credenziali</a:t>
            </a:r>
            <a:r>
              <a:rPr lang="en-GB" dirty="0"/>
              <a:t> applicative. </a:t>
            </a:r>
          </a:p>
          <a:p>
            <a:pPr marL="0" indent="0">
              <a:buNone/>
            </a:pPr>
            <a:r>
              <a:rPr lang="en-GB" b="1" dirty="0"/>
              <a:t>scope:</a:t>
            </a:r>
            <a:r>
              <a:rPr lang="en-GB" dirty="0"/>
              <a:t> le </a:t>
            </a:r>
            <a:r>
              <a:rPr lang="en-GB" dirty="0" err="1"/>
              <a:t>stesse</a:t>
            </a:r>
            <a:r>
              <a:rPr lang="en-GB" dirty="0"/>
              <a:t> granted authorities o di </a:t>
            </a:r>
            <a:r>
              <a:rPr lang="en-GB" dirty="0" err="1"/>
              <a:t>meno</a:t>
            </a:r>
            <a:r>
              <a:rPr lang="en-GB" dirty="0"/>
              <a:t>. Se </a:t>
            </a:r>
            <a:r>
              <a:rPr lang="en-GB" dirty="0" err="1"/>
              <a:t>più</a:t>
            </a:r>
            <a:r>
              <a:rPr lang="en-GB" dirty="0"/>
              <a:t> granted authorities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richieste</a:t>
            </a:r>
            <a:r>
              <a:rPr lang="en-GB" dirty="0"/>
              <a:t>, una </a:t>
            </a:r>
            <a:r>
              <a:rPr lang="en-GB" dirty="0" err="1"/>
              <a:t>nuova</a:t>
            </a:r>
            <a:r>
              <a:rPr lang="en-GB" dirty="0"/>
              <a:t> </a:t>
            </a:r>
            <a:r>
              <a:rPr lang="en-GB" dirty="0" err="1"/>
              <a:t>autenticazione</a:t>
            </a:r>
            <a:r>
              <a:rPr lang="en-GB" dirty="0"/>
              <a:t> è </a:t>
            </a:r>
            <a:r>
              <a:rPr lang="en-GB" dirty="0" err="1"/>
              <a:t>richiesta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</a:t>
            </a:r>
            <a:r>
              <a:rPr lang="en-GB" dirty="0" err="1"/>
              <a:t>risposta</a:t>
            </a:r>
            <a:r>
              <a:rPr lang="en-GB" dirty="0"/>
              <a:t> </a:t>
            </a:r>
            <a:r>
              <a:rPr lang="en-GB" dirty="0" err="1"/>
              <a:t>l’authorization</a:t>
            </a:r>
            <a:r>
              <a:rPr lang="en-GB" dirty="0"/>
              <a:t> server </a:t>
            </a:r>
            <a:r>
              <a:rPr lang="en-GB" dirty="0" err="1"/>
              <a:t>invia</a:t>
            </a:r>
            <a:r>
              <a:rPr lang="en-GB" dirty="0"/>
              <a:t> un nuovo access token ed un nuovo refresh token.</a:t>
            </a:r>
          </a:p>
        </p:txBody>
      </p:sp>
    </p:spTree>
    <p:extLst>
      <p:ext uri="{BB962C8B-B14F-4D97-AF65-F5344CB8AC3E}">
        <p14:creationId xmlns:p14="http://schemas.microsoft.com/office/powerpoint/2010/main" val="141286761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DFB8FA-0956-4B11-83FB-75DE195C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OAuth 2 – </a:t>
            </a:r>
            <a:r>
              <a:rPr lang="en-US" sz="4000" dirty="0" err="1"/>
              <a:t>Vulnerabilità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779FE3-B5D5-4C40-818E-4E5CA8775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93" y="2192799"/>
            <a:ext cx="11526641" cy="4283502"/>
          </a:xfrm>
        </p:spPr>
        <p:txBody>
          <a:bodyPr>
            <a:normAutofit fontScale="70000" lnSpcReduction="20000"/>
          </a:bodyPr>
          <a:lstStyle/>
          <a:p>
            <a:r>
              <a:rPr lang="en-GB" dirty="0" err="1"/>
              <a:t>Utilizzo</a:t>
            </a:r>
            <a:r>
              <a:rPr lang="en-GB" dirty="0"/>
              <a:t> di una cross-site request forgery (</a:t>
            </a:r>
            <a:r>
              <a:rPr lang="en-GB" b="1" dirty="0"/>
              <a:t>CSRF</a:t>
            </a:r>
            <a:r>
              <a:rPr lang="en-GB" dirty="0"/>
              <a:t>) </a:t>
            </a:r>
            <a:r>
              <a:rPr lang="en-GB" dirty="0" err="1"/>
              <a:t>sul</a:t>
            </a:r>
            <a:r>
              <a:rPr lang="en-GB" dirty="0"/>
              <a:t> client.</a:t>
            </a:r>
          </a:p>
          <a:p>
            <a:r>
              <a:rPr lang="en-GB" b="1" dirty="0" err="1"/>
              <a:t>Furto</a:t>
            </a:r>
            <a:r>
              <a:rPr lang="en-GB" b="1" dirty="0"/>
              <a:t> </a:t>
            </a:r>
            <a:r>
              <a:rPr lang="en-GB" b="1" dirty="0" err="1"/>
              <a:t>credenziali</a:t>
            </a:r>
            <a:r>
              <a:rPr lang="en-GB" b="1" dirty="0"/>
              <a:t> client</a:t>
            </a:r>
            <a:r>
              <a:rPr lang="en-GB" dirty="0"/>
              <a:t>—</a:t>
            </a:r>
            <a:r>
              <a:rPr lang="en-GB" dirty="0" err="1"/>
              <a:t>Memorizzare</a:t>
            </a:r>
            <a:r>
              <a:rPr lang="en-GB" dirty="0"/>
              <a:t> o </a:t>
            </a:r>
            <a:r>
              <a:rPr lang="en-GB" dirty="0" err="1"/>
              <a:t>trasferire</a:t>
            </a:r>
            <a:r>
              <a:rPr lang="en-GB" dirty="0"/>
              <a:t> </a:t>
            </a:r>
            <a:r>
              <a:rPr lang="en-GB" dirty="0" err="1"/>
              <a:t>credenziali</a:t>
            </a:r>
            <a:r>
              <a:rPr lang="en-GB" dirty="0"/>
              <a:t> non </a:t>
            </a:r>
            <a:r>
              <a:rPr lang="en-GB" dirty="0" err="1"/>
              <a:t>protette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creare</a:t>
            </a:r>
            <a:r>
              <a:rPr lang="en-GB" dirty="0"/>
              <a:t> aperture per un </a:t>
            </a:r>
            <a:r>
              <a:rPr lang="en-GB" dirty="0" err="1"/>
              <a:t>attaccante</a:t>
            </a:r>
            <a:r>
              <a:rPr lang="en-GB" dirty="0"/>
              <a:t>.</a:t>
            </a:r>
          </a:p>
          <a:p>
            <a:r>
              <a:rPr lang="en-GB" b="1" dirty="0"/>
              <a:t>Replaying tokens-</a:t>
            </a:r>
            <a:r>
              <a:rPr lang="en-GB" dirty="0"/>
              <a:t> I token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inviati</a:t>
            </a:r>
            <a:r>
              <a:rPr lang="en-GB" dirty="0"/>
              <a:t> </a:t>
            </a:r>
            <a:r>
              <a:rPr lang="en-GB" dirty="0" err="1"/>
              <a:t>sulla</a:t>
            </a:r>
            <a:r>
              <a:rPr lang="en-GB" dirty="0"/>
              <a:t> rete e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intercettati</a:t>
            </a:r>
            <a:r>
              <a:rPr lang="en-GB" dirty="0"/>
              <a:t>.  Se </a:t>
            </a:r>
            <a:r>
              <a:rPr lang="en-GB" dirty="0" err="1"/>
              <a:t>intercettati</a:t>
            </a:r>
            <a:r>
              <a:rPr lang="en-GB" dirty="0"/>
              <a:t>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riusati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volte.</a:t>
            </a:r>
          </a:p>
          <a:p>
            <a:r>
              <a:rPr lang="en-GB" b="1" dirty="0"/>
              <a:t>Token hijacking</a:t>
            </a:r>
            <a:r>
              <a:rPr lang="en-GB" dirty="0"/>
              <a:t>—</a:t>
            </a:r>
            <a:r>
              <a:rPr lang="en-GB" dirty="0" err="1"/>
              <a:t>Qualcuno</a:t>
            </a:r>
            <a:r>
              <a:rPr lang="en-GB" dirty="0"/>
              <a:t> </a:t>
            </a:r>
            <a:r>
              <a:rPr lang="en-GB" dirty="0" err="1"/>
              <a:t>interferisce</a:t>
            </a:r>
            <a:r>
              <a:rPr lang="en-GB" dirty="0"/>
              <a:t> con il </a:t>
            </a:r>
            <a:r>
              <a:rPr lang="en-GB" dirty="0" err="1"/>
              <a:t>processo</a:t>
            </a:r>
            <a:r>
              <a:rPr lang="en-GB" dirty="0"/>
              <a:t> di </a:t>
            </a:r>
            <a:r>
              <a:rPr lang="en-GB" dirty="0" err="1"/>
              <a:t>autenticazione</a:t>
            </a:r>
            <a:r>
              <a:rPr lang="en-GB" dirty="0"/>
              <a:t> </a:t>
            </a:r>
            <a:r>
              <a:rPr lang="en-GB" dirty="0" err="1"/>
              <a:t>rubando</a:t>
            </a:r>
            <a:r>
              <a:rPr lang="en-GB" dirty="0"/>
              <a:t> un token. </a:t>
            </a:r>
            <a:r>
              <a:rPr lang="en-GB" dirty="0" err="1"/>
              <a:t>Potenziale</a:t>
            </a:r>
            <a:r>
              <a:rPr lang="en-GB" dirty="0"/>
              <a:t> </a:t>
            </a:r>
            <a:r>
              <a:rPr lang="en-GB" dirty="0" err="1"/>
              <a:t>vulnerabilità</a:t>
            </a:r>
            <a:r>
              <a:rPr lang="en-GB" dirty="0"/>
              <a:t> anche per </a:t>
            </a:r>
            <a:r>
              <a:rPr lang="en-GB" dirty="0" err="1"/>
              <a:t>i</a:t>
            </a:r>
            <a:r>
              <a:rPr lang="en-GB" dirty="0"/>
              <a:t> refresh tokens. Token </a:t>
            </a:r>
            <a:r>
              <a:rPr lang="en-GB" dirty="0" err="1"/>
              <a:t>memorizzati</a:t>
            </a:r>
            <a:r>
              <a:rPr lang="en-GB" dirty="0"/>
              <a:t> con </a:t>
            </a:r>
            <a:r>
              <a:rPr lang="en-GB" dirty="0" err="1"/>
              <a:t>tecniche</a:t>
            </a:r>
            <a:r>
              <a:rPr lang="en-GB" dirty="0"/>
              <a:t> HTML 5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esposti</a:t>
            </a:r>
            <a:r>
              <a:rPr lang="en-GB" dirty="0"/>
              <a:t> ad </a:t>
            </a:r>
            <a:r>
              <a:rPr lang="en-GB" dirty="0" err="1"/>
              <a:t>attacchi</a:t>
            </a:r>
            <a:r>
              <a:rPr lang="en-GB" dirty="0"/>
              <a:t> XSS.</a:t>
            </a:r>
          </a:p>
          <a:p>
            <a:endParaRPr lang="en-GB" dirty="0"/>
          </a:p>
          <a:p>
            <a:r>
              <a:rPr lang="en-GB" dirty="0" err="1">
                <a:highlight>
                  <a:srgbClr val="FFFF00"/>
                </a:highlight>
              </a:rPr>
              <a:t>Ricordiamo</a:t>
            </a:r>
            <a:r>
              <a:rPr lang="en-GB" dirty="0">
                <a:highlight>
                  <a:srgbClr val="FFFF00"/>
                </a:highlight>
              </a:rPr>
              <a:t> che OAuth 2 è un framework. </a:t>
            </a:r>
            <a:r>
              <a:rPr lang="en-GB" dirty="0"/>
              <a:t>Le </a:t>
            </a:r>
            <a:r>
              <a:rPr lang="en-GB" dirty="0" err="1"/>
              <a:t>vulnerabilità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dovute</a:t>
            </a:r>
            <a:r>
              <a:rPr lang="en-GB" dirty="0"/>
              <a:t> ad una errata </a:t>
            </a:r>
            <a:r>
              <a:rPr lang="en-GB" dirty="0" err="1"/>
              <a:t>implementazione</a:t>
            </a:r>
            <a:r>
              <a:rPr lang="en-GB" dirty="0"/>
              <a:t>. Spring Security </a:t>
            </a:r>
            <a:r>
              <a:rPr lang="en-GB" dirty="0" err="1"/>
              <a:t>aiuta</a:t>
            </a:r>
            <a:r>
              <a:rPr lang="en-GB" dirty="0"/>
              <a:t> a </a:t>
            </a:r>
            <a:r>
              <a:rPr lang="en-GB" dirty="0" err="1"/>
              <a:t>mitigare</a:t>
            </a:r>
            <a:r>
              <a:rPr lang="en-GB" dirty="0"/>
              <a:t> </a:t>
            </a:r>
            <a:r>
              <a:rPr lang="en-GB" dirty="0" err="1"/>
              <a:t>molte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vulnerabilità</a:t>
            </a:r>
            <a:r>
              <a:rPr lang="en-GB" dirty="0"/>
              <a:t> in </a:t>
            </a:r>
            <a:r>
              <a:rPr lang="en-GB" dirty="0" err="1"/>
              <a:t>un’applicazione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46726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1ADEA4-D968-40EA-80DD-C7741097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Implementing a simple </a:t>
            </a:r>
            <a:r>
              <a:rPr lang="en-GB" b="1" dirty="0"/>
              <a:t>single sign-on </a:t>
            </a:r>
            <a:r>
              <a:rPr lang="en-GB" dirty="0"/>
              <a:t>application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CBDF8A-BA12-4873-9AF2-C10F9314D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Un’applicazione</a:t>
            </a:r>
            <a:r>
              <a:rPr lang="en-GB" dirty="0"/>
              <a:t> single sign-on (SSO),  è </a:t>
            </a:r>
            <a:r>
              <a:rPr lang="en-GB" dirty="0" err="1"/>
              <a:t>un’applicazione</a:t>
            </a:r>
            <a:r>
              <a:rPr lang="en-GB" dirty="0"/>
              <a:t> </a:t>
            </a:r>
            <a:r>
              <a:rPr lang="en-GB" dirty="0" err="1"/>
              <a:t>nella</a:t>
            </a:r>
            <a:r>
              <a:rPr lang="en-GB" dirty="0"/>
              <a:t> quale ci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autentica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</a:t>
            </a:r>
            <a:r>
              <a:rPr lang="en-GB" dirty="0" err="1"/>
              <a:t>un’authorization</a:t>
            </a:r>
            <a:r>
              <a:rPr lang="en-GB" dirty="0"/>
              <a:t> server, 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rimane</a:t>
            </a:r>
            <a:r>
              <a:rPr lang="en-GB" dirty="0"/>
              <a:t> “</a:t>
            </a:r>
            <a:r>
              <a:rPr lang="en-GB" dirty="0" err="1"/>
              <a:t>loggati</a:t>
            </a:r>
            <a:r>
              <a:rPr lang="en-GB" dirty="0"/>
              <a:t>” </a:t>
            </a:r>
            <a:r>
              <a:rPr lang="en-GB" dirty="0" err="1"/>
              <a:t>utilizzando</a:t>
            </a:r>
            <a:r>
              <a:rPr lang="en-GB" dirty="0"/>
              <a:t> un refresh token. Nel nostro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rappresentiamo</a:t>
            </a:r>
            <a:r>
              <a:rPr lang="en-GB" dirty="0"/>
              <a:t> solo il </a:t>
            </a:r>
            <a:r>
              <a:rPr lang="en-GB" dirty="0" err="1"/>
              <a:t>lato</a:t>
            </a:r>
            <a:r>
              <a:rPr lang="en-GB" dirty="0"/>
              <a:t> client </a:t>
            </a:r>
            <a:r>
              <a:rPr lang="en-GB" dirty="0" err="1"/>
              <a:t>dell’architettura</a:t>
            </a:r>
            <a:r>
              <a:rPr lang="en-GB" dirty="0"/>
              <a:t> OAuth 2.</a:t>
            </a:r>
          </a:p>
          <a:p>
            <a:r>
              <a:rPr lang="en-GB" dirty="0" err="1"/>
              <a:t>Utilizziamo</a:t>
            </a:r>
            <a:r>
              <a:rPr lang="en-GB" dirty="0"/>
              <a:t> GitHub come authorization e resource server </a:t>
            </a:r>
            <a:r>
              <a:rPr lang="en-GB" dirty="0" err="1"/>
              <a:t>utilizzando</a:t>
            </a:r>
            <a:r>
              <a:rPr lang="en-GB" dirty="0"/>
              <a:t> </a:t>
            </a:r>
            <a:r>
              <a:rPr lang="en-GB" b="1" dirty="0" err="1"/>
              <a:t>l’authorization</a:t>
            </a:r>
            <a:r>
              <a:rPr lang="en-GB" b="1" dirty="0"/>
              <a:t> code grant type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20373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1ADEA4-D968-40EA-80DD-C7741097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Authorization</a:t>
            </a:r>
            <a:r>
              <a:rPr lang="it-IT" dirty="0"/>
              <a:t> server di terze parti (GitHub)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CBDF8A-BA12-4873-9AF2-C10F9314D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728" y="2276689"/>
            <a:ext cx="11249804" cy="3694176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La nostra </a:t>
            </a:r>
            <a:r>
              <a:rPr lang="en-GB" dirty="0" err="1"/>
              <a:t>applicazione</a:t>
            </a:r>
            <a:r>
              <a:rPr lang="en-GB" dirty="0"/>
              <a:t> non </a:t>
            </a:r>
            <a:r>
              <a:rPr lang="en-GB" dirty="0" err="1"/>
              <a:t>gestisce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,  e </a:t>
            </a:r>
            <a:r>
              <a:rPr lang="en-GB" dirty="0" err="1"/>
              <a:t>chiunque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effettuare</a:t>
            </a:r>
            <a:r>
              <a:rPr lang="en-GB" dirty="0"/>
              <a:t> il login </a:t>
            </a:r>
            <a:r>
              <a:rPr lang="en-GB" dirty="0" err="1"/>
              <a:t>utilizzando</a:t>
            </a:r>
            <a:r>
              <a:rPr lang="en-GB" dirty="0"/>
              <a:t> il proprio account GitHub. </a:t>
            </a:r>
          </a:p>
          <a:p>
            <a:r>
              <a:rPr lang="en-GB" dirty="0"/>
              <a:t>Come </a:t>
            </a:r>
            <a:r>
              <a:rPr lang="en-GB" dirty="0" err="1"/>
              <a:t>ogni</a:t>
            </a:r>
            <a:r>
              <a:rPr lang="en-GB" dirty="0"/>
              <a:t> authorization server, GitHub ha </a:t>
            </a:r>
            <a:r>
              <a:rPr lang="en-GB" dirty="0" err="1"/>
              <a:t>bisogno</a:t>
            </a:r>
            <a:r>
              <a:rPr lang="en-GB" dirty="0"/>
              <a:t> di </a:t>
            </a:r>
            <a:r>
              <a:rPr lang="en-GB" dirty="0" err="1"/>
              <a:t>conoscere</a:t>
            </a:r>
            <a:r>
              <a:rPr lang="en-GB" dirty="0"/>
              <a:t> </a:t>
            </a:r>
            <a:r>
              <a:rPr lang="en-GB" dirty="0" err="1"/>
              <a:t>l’applicazione</a:t>
            </a:r>
            <a:r>
              <a:rPr lang="en-GB" dirty="0"/>
              <a:t> client </a:t>
            </a:r>
            <a:r>
              <a:rPr lang="en-GB" dirty="0" err="1"/>
              <a:t>alla</a:t>
            </a:r>
            <a:r>
              <a:rPr lang="en-GB" dirty="0"/>
              <a:t> quale </a:t>
            </a:r>
            <a:r>
              <a:rPr lang="en-GB" dirty="0" err="1"/>
              <a:t>inviare</a:t>
            </a:r>
            <a:r>
              <a:rPr lang="en-GB" dirty="0"/>
              <a:t> token (client ID e client secret). </a:t>
            </a:r>
          </a:p>
          <a:p>
            <a:r>
              <a:rPr lang="en-GB" dirty="0" err="1"/>
              <a:t>L’applicazione</a:t>
            </a:r>
            <a:r>
              <a:rPr lang="en-GB" dirty="0"/>
              <a:t> client </a:t>
            </a:r>
            <a:r>
              <a:rPr lang="en-GB" dirty="0" err="1"/>
              <a:t>utilizzerà</a:t>
            </a:r>
            <a:r>
              <a:rPr lang="en-GB" dirty="0"/>
              <a:t> </a:t>
            </a:r>
            <a:r>
              <a:rPr lang="en-GB" dirty="0" err="1"/>
              <a:t>queste</a:t>
            </a:r>
            <a:r>
              <a:rPr lang="en-GB" dirty="0"/>
              <a:t> </a:t>
            </a:r>
            <a:r>
              <a:rPr lang="en-GB" dirty="0" err="1"/>
              <a:t>credenziali</a:t>
            </a:r>
            <a:r>
              <a:rPr lang="en-GB" dirty="0"/>
              <a:t> per </a:t>
            </a:r>
            <a:r>
              <a:rPr lang="en-GB" dirty="0" err="1"/>
              <a:t>autenticarsi</a:t>
            </a:r>
            <a:r>
              <a:rPr lang="en-GB" dirty="0"/>
              <a:t> verso </a:t>
            </a:r>
            <a:r>
              <a:rPr lang="en-GB" dirty="0" err="1"/>
              <a:t>l’authorization</a:t>
            </a:r>
            <a:r>
              <a:rPr lang="en-GB" dirty="0"/>
              <a:t> server</a:t>
            </a:r>
          </a:p>
          <a:p>
            <a:r>
              <a:rPr lang="en-GB" dirty="0"/>
              <a:t>Una OAuth application </a:t>
            </a:r>
            <a:r>
              <a:rPr lang="en-GB" dirty="0" err="1"/>
              <a:t>deve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registrata</a:t>
            </a:r>
            <a:r>
              <a:rPr lang="en-GB" dirty="0"/>
              <a:t> con </a:t>
            </a:r>
            <a:r>
              <a:rPr lang="en-GB" dirty="0" err="1"/>
              <a:t>l’authorization</a:t>
            </a:r>
            <a:r>
              <a:rPr lang="en-GB" dirty="0"/>
              <a:t> server (GitHub).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0689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1ADEA4-D968-40EA-80DD-C7741097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Authorization</a:t>
            </a:r>
            <a:r>
              <a:rPr lang="it-IT" dirty="0"/>
              <a:t> server di terze parti (GitHub)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D602B8A-92E4-45FF-8DB8-E987836B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2342345"/>
            <a:ext cx="4406965" cy="4115215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75AFF73-CEB6-4D3B-B301-47B7A2E18895}"/>
              </a:ext>
            </a:extLst>
          </p:cNvPr>
          <p:cNvCxnSpPr/>
          <p:nvPr/>
        </p:nvCxnSpPr>
        <p:spPr>
          <a:xfrm flipH="1">
            <a:off x="4917233" y="3191069"/>
            <a:ext cx="26498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88351E5-D80E-4F1E-81F3-996AF3DC4705}"/>
              </a:ext>
            </a:extLst>
          </p:cNvPr>
          <p:cNvCxnSpPr/>
          <p:nvPr/>
        </p:nvCxnSpPr>
        <p:spPr>
          <a:xfrm flipH="1">
            <a:off x="4917233" y="3897143"/>
            <a:ext cx="26498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6208B70-FA10-4C28-8CD7-DF4CA4CCAF8A}"/>
              </a:ext>
            </a:extLst>
          </p:cNvPr>
          <p:cNvCxnSpPr/>
          <p:nvPr/>
        </p:nvCxnSpPr>
        <p:spPr>
          <a:xfrm flipH="1">
            <a:off x="4917233" y="5566552"/>
            <a:ext cx="26498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28F92A8-4537-48CF-B58E-12034A0A55C2}"/>
              </a:ext>
            </a:extLst>
          </p:cNvPr>
          <p:cNvSpPr txBox="1"/>
          <p:nvPr/>
        </p:nvSpPr>
        <p:spPr>
          <a:xfrm>
            <a:off x="7835317" y="2931010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Nome applicazione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A4166BF-3150-42CD-8067-B9B1A92698F6}"/>
              </a:ext>
            </a:extLst>
          </p:cNvPr>
          <p:cNvSpPr txBox="1"/>
          <p:nvPr/>
        </p:nvSpPr>
        <p:spPr>
          <a:xfrm>
            <a:off x="7835316" y="3712477"/>
            <a:ext cx="181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URL homepage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C0B7659-E591-4AB1-A618-CB4B3C989C23}"/>
              </a:ext>
            </a:extLst>
          </p:cNvPr>
          <p:cNvSpPr txBox="1"/>
          <p:nvPr/>
        </p:nvSpPr>
        <p:spPr>
          <a:xfrm>
            <a:off x="7802129" y="5104887"/>
            <a:ext cx="3736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Il link al quale GitHub </a:t>
            </a:r>
            <a:r>
              <a:rPr lang="en-GB" dirty="0" err="1"/>
              <a:t>effettuerà</a:t>
            </a:r>
            <a:r>
              <a:rPr lang="en-GB" dirty="0"/>
              <a:t> la</a:t>
            </a:r>
          </a:p>
          <a:p>
            <a:r>
              <a:rPr lang="en-GB" dirty="0" err="1"/>
              <a:t>chiamata</a:t>
            </a:r>
            <a:r>
              <a:rPr lang="en-GB" dirty="0"/>
              <a:t> di </a:t>
            </a:r>
            <a:r>
              <a:rPr lang="en-GB" dirty="0" err="1"/>
              <a:t>ritorno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</a:p>
          <a:p>
            <a:r>
              <a:rPr lang="en-GB" dirty="0"/>
              <a:t>nostra </a:t>
            </a:r>
            <a:r>
              <a:rPr lang="en-GB" dirty="0" err="1"/>
              <a:t>applicazione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36306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1ADEA4-D968-40EA-80DD-C7741097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Authorization server di terze parti (GitHub)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BF6F4586-B409-479F-BBBD-69B87702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5" y="413421"/>
            <a:ext cx="5156639" cy="60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1487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1658D1-319C-4781-B4C5-FC1B41F5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ClientRegistration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276483-51B5-41CA-8D4F-138221D26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39" y="2223083"/>
            <a:ext cx="11350305" cy="415255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Il primo </a:t>
            </a:r>
            <a:r>
              <a:rPr lang="en-GB" dirty="0" err="1"/>
              <a:t>passo</a:t>
            </a:r>
            <a:r>
              <a:rPr lang="en-GB" dirty="0"/>
              <a:t> è </a:t>
            </a:r>
            <a:r>
              <a:rPr lang="en-GB" dirty="0" err="1"/>
              <a:t>implementare</a:t>
            </a:r>
            <a:r>
              <a:rPr lang="en-GB" dirty="0"/>
              <a:t> il link </a:t>
            </a:r>
            <a:r>
              <a:rPr lang="en-GB" dirty="0" err="1"/>
              <a:t>tra</a:t>
            </a:r>
            <a:r>
              <a:rPr lang="en-GB" dirty="0"/>
              <a:t> il client OAuth 2 e </a:t>
            </a:r>
            <a:r>
              <a:rPr lang="en-GB" dirty="0" err="1"/>
              <a:t>l’authorization</a:t>
            </a:r>
            <a:r>
              <a:rPr lang="en-GB" dirty="0"/>
              <a:t> server</a:t>
            </a:r>
          </a:p>
          <a:p>
            <a:r>
              <a:rPr lang="en-GB" dirty="0"/>
              <a:t>Spring Security ci </a:t>
            </a:r>
            <a:r>
              <a:rPr lang="en-GB" dirty="0" err="1"/>
              <a:t>offre</a:t>
            </a:r>
            <a:r>
              <a:rPr lang="en-GB" dirty="0"/>
              <a:t> il </a:t>
            </a:r>
            <a:r>
              <a:rPr lang="en-GB" dirty="0" err="1"/>
              <a:t>contratto</a:t>
            </a:r>
            <a:r>
              <a:rPr lang="en-GB" dirty="0"/>
              <a:t> </a:t>
            </a:r>
            <a:r>
              <a:rPr lang="en-GB" b="1" dirty="0" err="1"/>
              <a:t>ClientRegistration</a:t>
            </a:r>
            <a:r>
              <a:rPr lang="en-GB" b="1" dirty="0"/>
              <a:t>.</a:t>
            </a:r>
          </a:p>
          <a:p>
            <a:r>
              <a:rPr lang="en-GB" dirty="0" err="1"/>
              <a:t>L’interfaccia</a:t>
            </a:r>
            <a:r>
              <a:rPr lang="en-GB" dirty="0"/>
              <a:t> </a:t>
            </a:r>
            <a:r>
              <a:rPr lang="en-GB" dirty="0" err="1"/>
              <a:t>ClientRegistration</a:t>
            </a:r>
            <a:r>
              <a:rPr lang="en-GB" dirty="0"/>
              <a:t> </a:t>
            </a:r>
            <a:r>
              <a:rPr lang="en-GB" dirty="0" err="1"/>
              <a:t>rappresenta</a:t>
            </a:r>
            <a:r>
              <a:rPr lang="en-GB" dirty="0"/>
              <a:t> il client in una </a:t>
            </a:r>
            <a:r>
              <a:rPr lang="en-GB" dirty="0" err="1"/>
              <a:t>architettura</a:t>
            </a:r>
            <a:r>
              <a:rPr lang="en-GB" dirty="0"/>
              <a:t> OAuth 2.</a:t>
            </a:r>
          </a:p>
          <a:p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bisogno</a:t>
            </a:r>
            <a:r>
              <a:rPr lang="en-GB" dirty="0"/>
              <a:t> di </a:t>
            </a:r>
            <a:r>
              <a:rPr lang="en-GB" dirty="0" err="1"/>
              <a:t>definire</a:t>
            </a:r>
            <a:r>
              <a:rPr lang="en-GB" dirty="0"/>
              <a:t> :</a:t>
            </a:r>
          </a:p>
          <a:p>
            <a:pPr lvl="1"/>
            <a:r>
              <a:rPr lang="en-GB" dirty="0"/>
              <a:t>Il client ID and secret </a:t>
            </a:r>
          </a:p>
          <a:p>
            <a:pPr lvl="1"/>
            <a:r>
              <a:rPr lang="en-GB" dirty="0"/>
              <a:t>Il grant type </a:t>
            </a:r>
            <a:r>
              <a:rPr lang="en-GB" dirty="0" err="1"/>
              <a:t>utilizzato</a:t>
            </a:r>
            <a:r>
              <a:rPr lang="en-GB" dirty="0"/>
              <a:t> per </a:t>
            </a:r>
            <a:r>
              <a:rPr lang="en-GB" dirty="0" err="1"/>
              <a:t>l’autenticazione</a:t>
            </a:r>
            <a:endParaRPr lang="en-GB" dirty="0"/>
          </a:p>
          <a:p>
            <a:pPr lvl="1"/>
            <a:r>
              <a:rPr lang="en-GB" dirty="0"/>
              <a:t>Il redirect URI </a:t>
            </a:r>
          </a:p>
          <a:p>
            <a:pPr lvl="1"/>
            <a:r>
              <a:rPr lang="en-GB" dirty="0" err="1"/>
              <a:t>Gli</a:t>
            </a:r>
            <a:r>
              <a:rPr lang="en-GB" dirty="0"/>
              <a:t> scopes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288958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1658D1-319C-4781-B4C5-FC1B41F5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ClientRegistration</a:t>
            </a:r>
            <a:r>
              <a:rPr lang="en-GB" dirty="0"/>
              <a:t>: un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complesso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DB9DA6D-1D38-4306-A77E-B5EB7DBDF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14" y="2137825"/>
            <a:ext cx="9852192" cy="374344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CFCFE8-29E3-44BD-8EE6-E5672879B677}"/>
              </a:ext>
            </a:extLst>
          </p:cNvPr>
          <p:cNvSpPr txBox="1"/>
          <p:nvPr/>
        </p:nvSpPr>
        <p:spPr>
          <a:xfrm>
            <a:off x="922789" y="6199464"/>
            <a:ext cx="876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https://developer.github.com/apps/building-oauth-apps/authorizing-oauth-apps/</a:t>
            </a:r>
          </a:p>
        </p:txBody>
      </p:sp>
    </p:spTree>
    <p:extLst>
      <p:ext uri="{BB962C8B-B14F-4D97-AF65-F5344CB8AC3E}">
        <p14:creationId xmlns:p14="http://schemas.microsoft.com/office/powerpoint/2010/main" val="8660827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24806C-516E-40B5-B51B-CF149571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ClientRegistration</a:t>
            </a:r>
            <a:r>
              <a:rPr lang="en-GB" dirty="0"/>
              <a:t>: un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complesso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F6C99F-E96E-4E7D-A485-7FCFB9A0D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6" y="2231472"/>
            <a:ext cx="10755190" cy="3940728"/>
          </a:xfrm>
        </p:spPr>
        <p:txBody>
          <a:bodyPr/>
          <a:lstStyle/>
          <a:p>
            <a:r>
              <a:rPr lang="en-GB" b="1" dirty="0"/>
              <a:t>Authorization URI</a:t>
            </a:r>
            <a:r>
              <a:rPr lang="en-GB" dirty="0"/>
              <a:t>—L’URI al quale il client </a:t>
            </a:r>
            <a:r>
              <a:rPr lang="en-GB" dirty="0" err="1"/>
              <a:t>ridirige</a:t>
            </a:r>
            <a:r>
              <a:rPr lang="en-GB" dirty="0"/>
              <a:t> </a:t>
            </a:r>
            <a:r>
              <a:rPr lang="en-GB" dirty="0" err="1"/>
              <a:t>l’utente</a:t>
            </a:r>
            <a:r>
              <a:rPr lang="en-GB" dirty="0"/>
              <a:t> per </a:t>
            </a:r>
            <a:r>
              <a:rPr lang="en-GB" dirty="0" err="1"/>
              <a:t>l’autenticazione</a:t>
            </a:r>
            <a:r>
              <a:rPr lang="en-GB" dirty="0"/>
              <a:t>.</a:t>
            </a:r>
          </a:p>
          <a:p>
            <a:r>
              <a:rPr lang="en-GB" b="1" dirty="0"/>
              <a:t>Token URI</a:t>
            </a:r>
            <a:r>
              <a:rPr lang="en-GB" dirty="0"/>
              <a:t>—L’URI che il client </a:t>
            </a:r>
            <a:r>
              <a:rPr lang="en-GB" dirty="0" err="1"/>
              <a:t>chiama</a:t>
            </a:r>
            <a:r>
              <a:rPr lang="en-GB" dirty="0"/>
              <a:t> per </a:t>
            </a:r>
            <a:r>
              <a:rPr lang="en-GB" dirty="0" err="1"/>
              <a:t>ottenere</a:t>
            </a:r>
            <a:r>
              <a:rPr lang="en-GB" dirty="0"/>
              <a:t> </a:t>
            </a:r>
            <a:r>
              <a:rPr lang="en-GB" dirty="0" err="1"/>
              <a:t>l’access</a:t>
            </a:r>
            <a:r>
              <a:rPr lang="en-GB" dirty="0"/>
              <a:t> token ed il refresh token.</a:t>
            </a:r>
          </a:p>
          <a:p>
            <a:r>
              <a:rPr lang="en-GB" b="1" dirty="0"/>
              <a:t>User info URI</a:t>
            </a:r>
            <a:r>
              <a:rPr lang="en-GB" dirty="0"/>
              <a:t>—L’ URI che il client </a:t>
            </a:r>
            <a:r>
              <a:rPr lang="en-GB" dirty="0" err="1"/>
              <a:t>chiama</a:t>
            </a:r>
            <a:r>
              <a:rPr lang="en-GB" dirty="0"/>
              <a:t> dopo aver </a:t>
            </a:r>
            <a:r>
              <a:rPr lang="en-GB" dirty="0" err="1"/>
              <a:t>ottenuto</a:t>
            </a:r>
            <a:r>
              <a:rPr lang="en-GB" dirty="0"/>
              <a:t> </a:t>
            </a:r>
            <a:r>
              <a:rPr lang="en-GB" dirty="0" err="1"/>
              <a:t>l’access</a:t>
            </a:r>
            <a:r>
              <a:rPr lang="en-GB" dirty="0"/>
              <a:t> token per </a:t>
            </a:r>
            <a:r>
              <a:rPr lang="en-GB" dirty="0" err="1"/>
              <a:t>avere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dettagli</a:t>
            </a:r>
            <a:r>
              <a:rPr lang="en-GB" dirty="0"/>
              <a:t> </a:t>
            </a:r>
            <a:r>
              <a:rPr lang="en-GB" dirty="0" err="1"/>
              <a:t>sull’utente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213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7BC48-D7FA-44C4-A00E-92C23F5D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Primo progetto Spring Security</a:t>
            </a:r>
            <a:br>
              <a:rPr lang="it-IT" dirty="0"/>
            </a:br>
            <a:r>
              <a:rPr lang="it-IT" sz="2000" dirty="0"/>
              <a:t>(Tutti gli endpoints sono protetti di default da </a:t>
            </a:r>
            <a:r>
              <a:rPr lang="it-IT" sz="2000" dirty="0" err="1"/>
              <a:t>basic</a:t>
            </a:r>
            <a:r>
              <a:rPr lang="it-IT" sz="2000" dirty="0"/>
              <a:t> authentication)</a:t>
            </a:r>
            <a:endParaRPr lang="en-GB" sz="2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0B8AFF-A4B8-44BD-9097-C887F2A3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29" y="2202538"/>
            <a:ext cx="11384028" cy="4208002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it.springsecurity.comp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org.springframework.web.bind.annotation.GetMapping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org.springframework.web.bind.annotation.RestController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@RestController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HelloController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GB" sz="14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dirty="0">
                <a:solidFill>
                  <a:srgbClr val="2A00FF"/>
                </a:solidFill>
                <a:latin typeface="Consolas" panose="020B0609020204030204" pitchFamily="49" charset="0"/>
              </a:rPr>
              <a:t>"/hello"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hello() {</a:t>
            </a:r>
          </a:p>
          <a:p>
            <a:pPr marL="457200" lvl="1" indent="0">
              <a:buNone/>
            </a:pP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"Hello!"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35C97C-8C1B-43F0-A429-688CC0F1BF20}"/>
              </a:ext>
            </a:extLst>
          </p:cNvPr>
          <p:cNvSpPr txBox="1"/>
          <p:nvPr/>
        </p:nvSpPr>
        <p:spPr>
          <a:xfrm>
            <a:off x="6304243" y="3791823"/>
            <a:ext cx="53270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curl -k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https://localhost:8080/hello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"timestamp":"2021-05-10T12:28:53.135+00:00",</a:t>
            </a:r>
          </a:p>
          <a:p>
            <a:r>
              <a:rPr lang="en-GB" dirty="0"/>
              <a:t>"status":401,</a:t>
            </a:r>
          </a:p>
          <a:p>
            <a:r>
              <a:rPr lang="en-GB" dirty="0"/>
              <a:t>"</a:t>
            </a:r>
            <a:r>
              <a:rPr lang="en-GB" dirty="0" err="1"/>
              <a:t>error":"Unauthorized</a:t>
            </a:r>
            <a:r>
              <a:rPr lang="en-GB" dirty="0"/>
              <a:t>",</a:t>
            </a:r>
          </a:p>
          <a:p>
            <a:r>
              <a:rPr lang="en-GB" dirty="0"/>
              <a:t>"message":"",</a:t>
            </a:r>
          </a:p>
          <a:p>
            <a:r>
              <a:rPr lang="en-GB" dirty="0"/>
              <a:t>"path":"/hello“</a:t>
            </a:r>
          </a:p>
          <a:p>
            <a:r>
              <a:rPr lang="en-GB" dirty="0"/>
              <a:t>}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D4CF0D-3227-46D0-9451-2CB0534EF9CC}"/>
              </a:ext>
            </a:extLst>
          </p:cNvPr>
          <p:cNvSpPr txBox="1"/>
          <p:nvPr/>
        </p:nvSpPr>
        <p:spPr>
          <a:xfrm>
            <a:off x="924649" y="6309360"/>
            <a:ext cx="993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Spring Security </a:t>
            </a:r>
            <a:r>
              <a:rPr lang="en-GB" dirty="0" err="1">
                <a:highlight>
                  <a:srgbClr val="FFFF00"/>
                </a:highlight>
              </a:rPr>
              <a:t>attende</a:t>
            </a:r>
            <a:r>
              <a:rPr lang="en-GB" dirty="0">
                <a:highlight>
                  <a:srgbClr val="FFFF00"/>
                </a:highlight>
              </a:rPr>
              <a:t> uno username (di default </a:t>
            </a:r>
            <a:r>
              <a:rPr lang="en-GB" b="1" dirty="0">
                <a:highlight>
                  <a:srgbClr val="FFFF00"/>
                </a:highlight>
              </a:rPr>
              <a:t>user</a:t>
            </a:r>
            <a:r>
              <a:rPr lang="en-GB" dirty="0">
                <a:highlight>
                  <a:srgbClr val="FFFF00"/>
                </a:highlight>
              </a:rPr>
              <a:t>) con la password </a:t>
            </a:r>
            <a:r>
              <a:rPr lang="en-GB" dirty="0" err="1">
                <a:highlight>
                  <a:srgbClr val="FFFF00"/>
                </a:highlight>
              </a:rPr>
              <a:t>specifica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allo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startup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801221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A1EF983-C8BC-4295-9DD8-7857BFA0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GB" sz="2600"/>
              <a:t>CommonOAuth2Provider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8A24DD-E4DB-4698-9C5A-8BD8A1FBF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300" dirty="0"/>
              <a:t>Dobbiamo necessariamente scrivere tutto il codice mostrato per la configurazione del client?</a:t>
            </a:r>
          </a:p>
          <a:p>
            <a:pPr>
              <a:lnSpc>
                <a:spcPct val="100000"/>
              </a:lnSpc>
            </a:pPr>
            <a:r>
              <a:rPr lang="it-IT" sz="1300" dirty="0"/>
              <a:t>Per fortuna no, almeno per i più comuni providers.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Spring Security </a:t>
            </a:r>
            <a:r>
              <a:rPr lang="en-GB" sz="1300" dirty="0" err="1"/>
              <a:t>definisce</a:t>
            </a:r>
            <a:r>
              <a:rPr lang="en-GB" sz="1300" dirty="0"/>
              <a:t> la </a:t>
            </a:r>
            <a:r>
              <a:rPr lang="en-GB" sz="1300" b="1" dirty="0"/>
              <a:t>CommonOAuth2Provider</a:t>
            </a:r>
            <a:r>
              <a:rPr lang="en-GB" sz="1300" dirty="0"/>
              <a:t>. 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Questa </a:t>
            </a:r>
            <a:r>
              <a:rPr lang="en-GB" sz="1300" dirty="0" err="1"/>
              <a:t>classe</a:t>
            </a:r>
            <a:r>
              <a:rPr lang="en-GB" sz="1300" dirty="0"/>
              <a:t> </a:t>
            </a:r>
            <a:r>
              <a:rPr lang="en-GB" sz="1300" dirty="0" err="1"/>
              <a:t>parzialmente</a:t>
            </a:r>
            <a:r>
              <a:rPr lang="en-GB" sz="1300" dirty="0"/>
              <a:t> </a:t>
            </a:r>
            <a:r>
              <a:rPr lang="en-GB" sz="1300" dirty="0" err="1"/>
              <a:t>definisce</a:t>
            </a:r>
            <a:r>
              <a:rPr lang="en-GB" sz="1300" dirty="0"/>
              <a:t>  </a:t>
            </a:r>
            <a:r>
              <a:rPr lang="en-GB" sz="1300" dirty="0" err="1"/>
              <a:t>istanze</a:t>
            </a:r>
            <a:r>
              <a:rPr lang="en-GB" sz="1300" dirty="0"/>
              <a:t> </a:t>
            </a:r>
            <a:r>
              <a:rPr lang="en-GB" sz="1300" dirty="0" err="1"/>
              <a:t>ClientRegistration</a:t>
            </a:r>
            <a:r>
              <a:rPr lang="en-GB" sz="1300" dirty="0"/>
              <a:t> per </a:t>
            </a:r>
            <a:r>
              <a:rPr lang="en-GB" sz="1300" dirty="0" err="1"/>
              <a:t>i</a:t>
            </a:r>
            <a:r>
              <a:rPr lang="en-GB" sz="1300" dirty="0"/>
              <a:t> </a:t>
            </a:r>
            <a:r>
              <a:rPr lang="en-GB" sz="1300" dirty="0" err="1"/>
              <a:t>più</a:t>
            </a:r>
            <a:r>
              <a:rPr lang="en-GB" sz="1300" dirty="0"/>
              <a:t> </a:t>
            </a:r>
            <a:r>
              <a:rPr lang="en-GB" sz="1300" dirty="0" err="1"/>
              <a:t>comuni</a:t>
            </a:r>
            <a:r>
              <a:rPr lang="en-GB" sz="1300" dirty="0"/>
              <a:t> providers per </a:t>
            </a:r>
            <a:r>
              <a:rPr lang="en-GB" sz="1300" dirty="0" err="1"/>
              <a:t>l’autenticazione</a:t>
            </a:r>
            <a:r>
              <a:rPr lang="en-GB" sz="1300" dirty="0"/>
              <a:t>: </a:t>
            </a:r>
          </a:p>
          <a:p>
            <a:pPr lvl="1">
              <a:lnSpc>
                <a:spcPct val="100000"/>
              </a:lnSpc>
            </a:pPr>
            <a:r>
              <a:rPr lang="en-GB" sz="1300" dirty="0"/>
              <a:t>Google </a:t>
            </a:r>
          </a:p>
          <a:p>
            <a:pPr lvl="1">
              <a:lnSpc>
                <a:spcPct val="100000"/>
              </a:lnSpc>
            </a:pPr>
            <a:r>
              <a:rPr lang="en-GB" sz="1300" dirty="0"/>
              <a:t>GitHub </a:t>
            </a:r>
          </a:p>
          <a:p>
            <a:pPr lvl="1">
              <a:lnSpc>
                <a:spcPct val="100000"/>
              </a:lnSpc>
            </a:pPr>
            <a:r>
              <a:rPr lang="en-GB" sz="1300" dirty="0"/>
              <a:t>Facebook </a:t>
            </a:r>
          </a:p>
          <a:p>
            <a:pPr lvl="1">
              <a:lnSpc>
                <a:spcPct val="100000"/>
              </a:lnSpc>
            </a:pPr>
            <a:r>
              <a:rPr lang="en-GB" sz="1300" dirty="0"/>
              <a:t>Okta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AFB103-886A-4017-B0E5-91254CDB3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114" y="3343999"/>
            <a:ext cx="6440424" cy="16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238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1EF983-C8BC-4295-9DD8-7857BFA0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CommonOAuth2Provider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8A24DD-E4DB-4698-9C5A-8BD8A1FBF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72" y="2197916"/>
            <a:ext cx="10805524" cy="3974284"/>
          </a:xfrm>
        </p:spPr>
        <p:txBody>
          <a:bodyPr>
            <a:normAutofit/>
          </a:bodyPr>
          <a:lstStyle/>
          <a:p>
            <a:r>
              <a:rPr lang="en-GB" dirty="0" err="1"/>
              <a:t>Utilizzare</a:t>
            </a:r>
            <a:r>
              <a:rPr lang="en-GB" dirty="0"/>
              <a:t> la CommonOAuth2Provider </a:t>
            </a:r>
            <a:r>
              <a:rPr lang="en-GB" dirty="0" err="1"/>
              <a:t>significa</a:t>
            </a:r>
            <a:r>
              <a:rPr lang="en-GB" dirty="0"/>
              <a:t> fare </a:t>
            </a:r>
            <a:r>
              <a:rPr lang="en-GB" dirty="0" err="1"/>
              <a:t>affidamento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fatto</a:t>
            </a:r>
            <a:r>
              <a:rPr lang="en-GB" dirty="0"/>
              <a:t> che il provider non </a:t>
            </a:r>
            <a:r>
              <a:rPr lang="en-GB" dirty="0" err="1"/>
              <a:t>cambierà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URLs ed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rilevanti</a:t>
            </a:r>
            <a:r>
              <a:rPr lang="en-GB" dirty="0"/>
              <a:t>. </a:t>
            </a:r>
          </a:p>
          <a:p>
            <a:r>
              <a:rPr lang="en-GB" dirty="0" err="1"/>
              <a:t>Sebbene</a:t>
            </a:r>
            <a:r>
              <a:rPr lang="en-GB" dirty="0"/>
              <a:t> </a:t>
            </a:r>
            <a:r>
              <a:rPr lang="en-GB" dirty="0" err="1"/>
              <a:t>improbabile</a:t>
            </a:r>
            <a:r>
              <a:rPr lang="en-GB" dirty="0"/>
              <a:t>, se </a:t>
            </a:r>
            <a:r>
              <a:rPr lang="en-GB" dirty="0" err="1"/>
              <a:t>ciò</a:t>
            </a:r>
            <a:r>
              <a:rPr lang="en-GB" dirty="0"/>
              <a:t> </a:t>
            </a:r>
            <a:r>
              <a:rPr lang="en-GB" dirty="0" err="1"/>
              <a:t>accade</a:t>
            </a:r>
            <a:r>
              <a:rPr lang="en-GB" dirty="0"/>
              <a:t>, </a:t>
            </a:r>
            <a:r>
              <a:rPr lang="en-GB" dirty="0" err="1"/>
              <a:t>occorre</a:t>
            </a:r>
            <a:r>
              <a:rPr lang="en-GB" dirty="0"/>
              <a:t> </a:t>
            </a:r>
            <a:r>
              <a:rPr lang="en-GB" dirty="0" err="1"/>
              <a:t>comunque</a:t>
            </a:r>
            <a:r>
              <a:rPr lang="en-GB" dirty="0"/>
              <a:t> </a:t>
            </a:r>
            <a:r>
              <a:rPr lang="en-GB" dirty="0" err="1"/>
              <a:t>implementare</a:t>
            </a:r>
            <a:r>
              <a:rPr lang="en-GB" dirty="0"/>
              <a:t> la </a:t>
            </a:r>
            <a:r>
              <a:rPr lang="en-GB" dirty="0" err="1"/>
              <a:t>ClientRegistration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46778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B68FE9-4FBB-4927-A9FE-FDFBD6C08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ClientRegistrationRepository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5DF801-80AD-4526-A959-A35569F6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07" y="2130804"/>
            <a:ext cx="11274804" cy="4041396"/>
          </a:xfrm>
        </p:spPr>
        <p:txBody>
          <a:bodyPr>
            <a:normAutofit fontScale="85000" lnSpcReduction="10000"/>
          </a:bodyPr>
          <a:lstStyle/>
          <a:p>
            <a:r>
              <a:rPr lang="en-GB" dirty="0" err="1"/>
              <a:t>L’interfaccia</a:t>
            </a:r>
            <a:r>
              <a:rPr lang="en-GB" dirty="0"/>
              <a:t> </a:t>
            </a:r>
            <a:r>
              <a:rPr lang="en-GB" dirty="0" err="1"/>
              <a:t>ClientRegistrationRepository</a:t>
            </a:r>
            <a:r>
              <a:rPr lang="en-GB" dirty="0"/>
              <a:t> è simile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UserDetailsService</a:t>
            </a:r>
            <a:r>
              <a:rPr lang="en-GB" dirty="0"/>
              <a:t>. </a:t>
            </a:r>
            <a:r>
              <a:rPr lang="en-GB" dirty="0" err="1"/>
              <a:t>Nello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modo in cui la </a:t>
            </a:r>
            <a:r>
              <a:rPr lang="en-GB" dirty="0" err="1"/>
              <a:t>UserDetailsService</a:t>
            </a:r>
            <a:r>
              <a:rPr lang="en-GB" dirty="0"/>
              <a:t> individua uno </a:t>
            </a:r>
            <a:r>
              <a:rPr lang="en-GB" dirty="0" err="1"/>
              <a:t>UserDetails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lo username, una  </a:t>
            </a:r>
            <a:r>
              <a:rPr lang="en-GB" dirty="0" err="1"/>
              <a:t>ClientRegistrationRepository</a:t>
            </a:r>
            <a:r>
              <a:rPr lang="en-GB" dirty="0"/>
              <a:t> </a:t>
            </a:r>
            <a:r>
              <a:rPr lang="en-GB" dirty="0" err="1"/>
              <a:t>trova</a:t>
            </a:r>
            <a:r>
              <a:rPr lang="en-GB" dirty="0"/>
              <a:t> una </a:t>
            </a:r>
            <a:r>
              <a:rPr lang="en-GB" dirty="0" err="1"/>
              <a:t>ClientRegistration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il registration ID. </a:t>
            </a:r>
          </a:p>
          <a:p>
            <a:r>
              <a:rPr lang="en-GB" dirty="0"/>
              <a:t>E’ possible </a:t>
            </a:r>
            <a:r>
              <a:rPr lang="en-GB" dirty="0" err="1"/>
              <a:t>implementare</a:t>
            </a:r>
            <a:r>
              <a:rPr lang="en-GB" dirty="0"/>
              <a:t> </a:t>
            </a:r>
            <a:r>
              <a:rPr lang="en-GB" dirty="0" err="1"/>
              <a:t>l’interfaccia</a:t>
            </a:r>
            <a:r>
              <a:rPr lang="en-GB" dirty="0"/>
              <a:t> </a:t>
            </a:r>
            <a:r>
              <a:rPr lang="en-GB" dirty="0" err="1"/>
              <a:t>ClientRegistrationRepository</a:t>
            </a:r>
            <a:r>
              <a:rPr lang="en-GB" dirty="0"/>
              <a:t> interface per dire al framework dove </a:t>
            </a:r>
            <a:r>
              <a:rPr lang="en-GB" dirty="0" err="1"/>
              <a:t>trovare</a:t>
            </a:r>
            <a:r>
              <a:rPr lang="en-GB" dirty="0"/>
              <a:t> </a:t>
            </a:r>
            <a:r>
              <a:rPr lang="en-GB" dirty="0" err="1"/>
              <a:t>istanze</a:t>
            </a:r>
            <a:r>
              <a:rPr lang="en-GB" dirty="0"/>
              <a:t> di </a:t>
            </a:r>
            <a:r>
              <a:rPr lang="en-GB" dirty="0" err="1"/>
              <a:t>ClientRegistration</a:t>
            </a:r>
            <a:r>
              <a:rPr lang="en-GB" dirty="0"/>
              <a:t>. </a:t>
            </a:r>
          </a:p>
          <a:p>
            <a:r>
              <a:rPr lang="en-GB" dirty="0"/>
              <a:t>Spring Security ci </a:t>
            </a:r>
            <a:r>
              <a:rPr lang="en-GB" dirty="0" err="1"/>
              <a:t>offre</a:t>
            </a:r>
            <a:r>
              <a:rPr lang="en-GB" dirty="0"/>
              <a:t> </a:t>
            </a:r>
            <a:r>
              <a:rPr lang="en-GB" dirty="0" err="1"/>
              <a:t>l’implementazione</a:t>
            </a:r>
            <a:r>
              <a:rPr lang="en-GB" dirty="0"/>
              <a:t> </a:t>
            </a:r>
            <a:r>
              <a:rPr lang="en-GB" dirty="0" err="1"/>
              <a:t>ClientRegistrationRepository</a:t>
            </a:r>
            <a:r>
              <a:rPr lang="en-GB" dirty="0"/>
              <a:t> che </a:t>
            </a:r>
            <a:r>
              <a:rPr lang="en-GB" dirty="0" err="1"/>
              <a:t>mantiene</a:t>
            </a:r>
            <a:r>
              <a:rPr lang="en-GB" dirty="0"/>
              <a:t> in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istanze</a:t>
            </a:r>
            <a:r>
              <a:rPr lang="en-GB" dirty="0"/>
              <a:t> di </a:t>
            </a:r>
            <a:r>
              <a:rPr lang="en-GB" dirty="0" err="1"/>
              <a:t>ClientRegistration</a:t>
            </a:r>
            <a:r>
              <a:rPr lang="en-GB" dirty="0"/>
              <a:t>: </a:t>
            </a:r>
            <a:r>
              <a:rPr lang="en-GB" b="1" dirty="0" err="1"/>
              <a:t>InMemoryClientRegistrationRepository</a:t>
            </a:r>
            <a:r>
              <a:rPr lang="en-GB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01853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7B68FE9-4FBB-4927-A9FE-FDFBD6C0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ClientRegistrationRepository</a:t>
            </a: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4AF210E-61D9-44E9-AE4B-5737A41D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07" y="3191070"/>
            <a:ext cx="5514853" cy="215079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1E478C6-FDC1-4486-ACE1-27EAC3D1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505" y="2838152"/>
            <a:ext cx="5683389" cy="29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6143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6E7C9F-B7DF-47A2-BDEC-002A5EAB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pure magic of Spring Boot configuration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03B4B8-C258-4ADA-913B-BBA775287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71" y="2231472"/>
            <a:ext cx="11727809" cy="2097247"/>
          </a:xfrm>
        </p:spPr>
        <p:txBody>
          <a:bodyPr/>
          <a:lstStyle/>
          <a:p>
            <a:r>
              <a:rPr lang="en-GB" dirty="0"/>
              <a:t>Spring Boot è </a:t>
            </a:r>
            <a:r>
              <a:rPr lang="en-GB" dirty="0" err="1"/>
              <a:t>progettato</a:t>
            </a:r>
            <a:r>
              <a:rPr lang="en-GB" dirty="0"/>
              <a:t> per </a:t>
            </a:r>
            <a:r>
              <a:rPr lang="en-GB" dirty="0" err="1"/>
              <a:t>usare</a:t>
            </a:r>
            <a:r>
              <a:rPr lang="en-GB" dirty="0"/>
              <a:t> la </a:t>
            </a:r>
            <a:r>
              <a:rPr lang="en-GB" dirty="0" err="1"/>
              <a:t>sua</a:t>
            </a:r>
            <a:r>
              <a:rPr lang="en-GB" dirty="0"/>
              <a:t> “</a:t>
            </a:r>
            <a:r>
              <a:rPr lang="en-GB" dirty="0" err="1"/>
              <a:t>magia</a:t>
            </a:r>
            <a:r>
              <a:rPr lang="en-GB" dirty="0"/>
              <a:t> </a:t>
            </a:r>
            <a:r>
              <a:rPr lang="en-GB" dirty="0" err="1"/>
              <a:t>autoconfigurativa</a:t>
            </a:r>
            <a:r>
              <a:rPr lang="en-GB" dirty="0"/>
              <a:t>” per </a:t>
            </a:r>
            <a:r>
              <a:rPr lang="en-GB" dirty="0" err="1"/>
              <a:t>costruire</a:t>
            </a:r>
            <a:r>
              <a:rPr lang="en-GB" dirty="0"/>
              <a:t> </a:t>
            </a:r>
            <a:r>
              <a:rPr lang="en-GB" dirty="0" err="1"/>
              <a:t>automaticamente</a:t>
            </a:r>
            <a:r>
              <a:rPr lang="en-GB" dirty="0"/>
              <a:t> un </a:t>
            </a:r>
            <a:r>
              <a:rPr lang="en-GB" dirty="0" err="1"/>
              <a:t>ClientRegistration</a:t>
            </a:r>
            <a:r>
              <a:rPr lang="en-GB" dirty="0"/>
              <a:t> and </a:t>
            </a:r>
            <a:r>
              <a:rPr lang="en-GB" dirty="0" err="1"/>
              <a:t>ClientRegistrationRepository</a:t>
            </a:r>
            <a:r>
              <a:rPr lang="en-GB" dirty="0"/>
              <a:t>.</a:t>
            </a:r>
          </a:p>
          <a:p>
            <a:r>
              <a:rPr lang="en-GB" dirty="0"/>
              <a:t>Basta </a:t>
            </a:r>
            <a:r>
              <a:rPr lang="en-GB" dirty="0" err="1"/>
              <a:t>utilizzare</a:t>
            </a:r>
            <a:r>
              <a:rPr lang="en-GB" dirty="0"/>
              <a:t> le properties: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3C9A43D-D1DF-4E17-976A-F3E4994F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90" y="4399414"/>
            <a:ext cx="6667500" cy="17335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E4B23FC-B90A-494E-9215-33586060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860" y="5177712"/>
            <a:ext cx="50482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7603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898E96-278F-45C4-9762-4FF50D3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Flusso</a:t>
            </a:r>
            <a:r>
              <a:rPr lang="en-US" sz="4800" dirty="0"/>
              <a:t> </a:t>
            </a:r>
            <a:r>
              <a:rPr lang="en-US" sz="4800" dirty="0" err="1"/>
              <a:t>applicativo</a:t>
            </a:r>
            <a:r>
              <a:rPr lang="en-US" sz="4800" dirty="0"/>
              <a:t> di </a:t>
            </a:r>
            <a:r>
              <a:rPr lang="en-US" sz="4800" dirty="0" err="1"/>
              <a:t>esempio</a:t>
            </a:r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DDACB1A-7169-4D7D-8C8A-BCEA4427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126303"/>
            <a:ext cx="6408836" cy="44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56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2A299ADF-C96B-4580-9DF4-9D9269C56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E2A8067-C51B-4A51-8EDF-08140F001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OAuth 2: JWT and cryptographic signatures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8E387C-A9CC-4142-8702-51C0BB2E3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3" y="444669"/>
            <a:ext cx="4690663" cy="1536191"/>
          </a:xfrm>
          <a:prstGeom prst="rect">
            <a:avLst/>
          </a:prstGeom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77B9ED5D-FBCA-4F0D-A30B-F8DB7B42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B82D82-ABB1-4A51-BC72-DB258A4B2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27" y="4421674"/>
            <a:ext cx="4218746" cy="2436326"/>
          </a:xfrm>
          <a:prstGeom prst="rect">
            <a:avLst/>
          </a:prstGeom>
        </p:spPr>
      </p:pic>
      <p:sp>
        <p:nvSpPr>
          <p:cNvPr id="23" name="Rectangle 18">
            <a:extLst>
              <a:ext uri="{FF2B5EF4-FFF2-40B4-BE49-F238E27FC236}">
                <a16:creationId xmlns:a16="http://schemas.microsoft.com/office/drawing/2014/main" id="{406034C9-73F6-444C-8AF7-50F884786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122BA51-7FE9-4D6F-ABB6-E73FC4989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27" y="2159041"/>
            <a:ext cx="4218746" cy="227812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EAC4F02-5160-4BA0-A1F4-FC36D7ACEA39}"/>
              </a:ext>
            </a:extLst>
          </p:cNvPr>
          <p:cNvSpPr txBox="1"/>
          <p:nvPr/>
        </p:nvSpPr>
        <p:spPr>
          <a:xfrm>
            <a:off x="5084064" y="3355848"/>
            <a:ext cx="6272784" cy="282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200" dirty="0"/>
              <a:t>JWT  token validation in due </a:t>
            </a:r>
            <a:r>
              <a:rPr lang="en-US" sz="2200" dirty="0" err="1"/>
              <a:t>modi</a:t>
            </a:r>
            <a:r>
              <a:rPr lang="en-US" sz="2200" dirty="0"/>
              <a:t> </a:t>
            </a:r>
            <a:r>
              <a:rPr lang="en-US" sz="2200" dirty="0" err="1"/>
              <a:t>possibili</a:t>
            </a:r>
            <a:r>
              <a:rPr lang="en-US" sz="2200" dirty="0"/>
              <a:t>: 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symmetric</a:t>
            </a:r>
            <a:r>
              <a:rPr lang="en-US" sz="2200" dirty="0"/>
              <a:t> : </a:t>
            </a:r>
            <a:r>
              <a:rPr lang="en-US" sz="2200" dirty="0" err="1"/>
              <a:t>Stessa</a:t>
            </a:r>
            <a:r>
              <a:rPr lang="en-US" sz="2200" dirty="0"/>
              <a:t> </a:t>
            </a:r>
            <a:r>
              <a:rPr lang="en-US" sz="2200" dirty="0" err="1"/>
              <a:t>chiave</a:t>
            </a:r>
            <a:r>
              <a:rPr lang="en-US" sz="2200" dirty="0"/>
              <a:t> per </a:t>
            </a:r>
            <a:r>
              <a:rPr lang="en-US" sz="2200" dirty="0" err="1"/>
              <a:t>firmare</a:t>
            </a:r>
            <a:r>
              <a:rPr lang="en-US" sz="2200" dirty="0"/>
              <a:t> il token e per la </a:t>
            </a:r>
            <a:r>
              <a:rPr lang="en-US" sz="2200" dirty="0" err="1"/>
              <a:t>verifica</a:t>
            </a:r>
            <a:r>
              <a:rPr lang="en-US" sz="2200" dirty="0"/>
              <a:t> </a:t>
            </a:r>
            <a:r>
              <a:rPr lang="en-US" sz="2200" dirty="0" err="1"/>
              <a:t>della</a:t>
            </a:r>
            <a:r>
              <a:rPr lang="en-US" sz="2200" dirty="0"/>
              <a:t> </a:t>
            </a:r>
            <a:r>
              <a:rPr lang="en-US" sz="2200" dirty="0" err="1"/>
              <a:t>firma</a:t>
            </a:r>
            <a:r>
              <a:rPr lang="en-US" sz="2200" dirty="0"/>
              <a:t>.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asymmetric</a:t>
            </a:r>
            <a:r>
              <a:rPr lang="en-US" sz="2200" dirty="0"/>
              <a:t> : Una </a:t>
            </a:r>
            <a:r>
              <a:rPr lang="en-US" sz="2200" dirty="0" err="1"/>
              <a:t>chiave</a:t>
            </a:r>
            <a:r>
              <a:rPr lang="en-US" sz="2200" dirty="0"/>
              <a:t> per </a:t>
            </a:r>
            <a:r>
              <a:rPr lang="en-US" sz="2200" dirty="0" err="1"/>
              <a:t>firmare</a:t>
            </a:r>
            <a:r>
              <a:rPr lang="en-US" sz="2200" dirty="0"/>
              <a:t> il token ed </a:t>
            </a:r>
            <a:r>
              <a:rPr lang="en-US" sz="2200" dirty="0" err="1"/>
              <a:t>un’altra</a:t>
            </a:r>
            <a:r>
              <a:rPr lang="en-US" sz="2200" dirty="0"/>
              <a:t> per la </a:t>
            </a:r>
            <a:r>
              <a:rPr lang="en-US" sz="2200" dirty="0" err="1"/>
              <a:t>verifica</a:t>
            </a:r>
            <a:r>
              <a:rPr lang="en-US" sz="2200" dirty="0"/>
              <a:t> </a:t>
            </a:r>
            <a:r>
              <a:rPr lang="en-US" sz="2200" dirty="0" err="1"/>
              <a:t>della</a:t>
            </a:r>
            <a:r>
              <a:rPr lang="en-US" sz="2200" dirty="0"/>
              <a:t> </a:t>
            </a:r>
            <a:r>
              <a:rPr lang="en-US" sz="2200" dirty="0" err="1"/>
              <a:t>firma</a:t>
            </a:r>
            <a:r>
              <a:rPr lang="en-US" sz="2200" dirty="0"/>
              <a:t>.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848FC47-0167-4F1E-A24C-35669B0F83B7}"/>
              </a:ext>
            </a:extLst>
          </p:cNvPr>
          <p:cNvCxnSpPr>
            <a:endCxn id="10" idx="3"/>
          </p:cNvCxnSpPr>
          <p:nvPr/>
        </p:nvCxnSpPr>
        <p:spPr>
          <a:xfrm flipH="1">
            <a:off x="4509373" y="4114800"/>
            <a:ext cx="1051672" cy="1525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6622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E05413-9727-43AD-B7F7-8D8D18604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ClientDetailsService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D82226-4690-496C-947E-E9F86AA82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 err="1"/>
              <a:t>Implementazione</a:t>
            </a:r>
            <a:r>
              <a:rPr lang="en-US" sz="2000" b="1" dirty="0"/>
              <a:t> Authorization Server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9517E6-05A9-4D76-8B43-2D681DEB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965" y="234512"/>
            <a:ext cx="6846363" cy="46384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5FBA20-16B6-4381-ACF6-82AF6C8F3FE9}"/>
              </a:ext>
            </a:extLst>
          </p:cNvPr>
          <p:cNvSpPr txBox="1"/>
          <p:nvPr/>
        </p:nvSpPr>
        <p:spPr>
          <a:xfrm>
            <a:off x="5001554" y="5234223"/>
            <a:ext cx="73011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Il </a:t>
            </a:r>
            <a:r>
              <a:rPr lang="en-GB" dirty="0" err="1"/>
              <a:t>contratto</a:t>
            </a:r>
            <a:r>
              <a:rPr lang="en-GB" dirty="0"/>
              <a:t> che </a:t>
            </a:r>
            <a:r>
              <a:rPr lang="en-GB" dirty="0" err="1"/>
              <a:t>definisce</a:t>
            </a:r>
            <a:r>
              <a:rPr lang="en-GB" dirty="0"/>
              <a:t> il client per </a:t>
            </a:r>
            <a:r>
              <a:rPr lang="en-GB" dirty="0" err="1"/>
              <a:t>l’authorization</a:t>
            </a:r>
            <a:r>
              <a:rPr lang="en-GB" dirty="0"/>
              <a:t> server è </a:t>
            </a:r>
          </a:p>
          <a:p>
            <a:r>
              <a:rPr lang="en-GB" dirty="0"/>
              <a:t>      </a:t>
            </a:r>
            <a:r>
              <a:rPr lang="en-GB" dirty="0" err="1"/>
              <a:t>l’interfaccia</a:t>
            </a:r>
            <a:r>
              <a:rPr lang="en-GB" dirty="0"/>
              <a:t> </a:t>
            </a:r>
            <a:r>
              <a:rPr lang="en-GB" b="1" dirty="0" err="1"/>
              <a:t>ClientDetails</a:t>
            </a:r>
            <a:r>
              <a:rPr lang="en-GB" dirty="0"/>
              <a:t>. </a:t>
            </a:r>
          </a:p>
          <a:p>
            <a:r>
              <a:rPr lang="en-GB" dirty="0"/>
              <a:t>2.  Il </a:t>
            </a:r>
            <a:r>
              <a:rPr lang="en-GB" dirty="0" err="1"/>
              <a:t>contratto</a:t>
            </a:r>
            <a:r>
              <a:rPr lang="en-GB" dirty="0"/>
              <a:t> che </a:t>
            </a:r>
            <a:r>
              <a:rPr lang="en-GB" dirty="0" err="1"/>
              <a:t>definisce</a:t>
            </a:r>
            <a:r>
              <a:rPr lang="en-GB" dirty="0"/>
              <a:t> il </a:t>
            </a:r>
            <a:r>
              <a:rPr lang="en-GB" dirty="0" err="1"/>
              <a:t>servizio</a:t>
            </a:r>
            <a:r>
              <a:rPr lang="en-GB" dirty="0"/>
              <a:t> che </a:t>
            </a:r>
            <a:r>
              <a:rPr lang="en-GB" dirty="0" err="1"/>
              <a:t>recupera</a:t>
            </a:r>
            <a:r>
              <a:rPr lang="en-GB" dirty="0"/>
              <a:t> un </a:t>
            </a:r>
            <a:r>
              <a:rPr lang="en-GB" dirty="0" err="1"/>
              <a:t>ClientDetails</a:t>
            </a:r>
            <a:r>
              <a:rPr lang="en-GB" dirty="0"/>
              <a:t> </a:t>
            </a:r>
          </a:p>
          <a:p>
            <a:r>
              <a:rPr lang="en-GB" dirty="0"/>
              <a:t>     </a:t>
            </a:r>
            <a:r>
              <a:rPr lang="en-GB" dirty="0" err="1"/>
              <a:t>atttraverso</a:t>
            </a:r>
            <a:r>
              <a:rPr lang="en-GB" dirty="0"/>
              <a:t> il </a:t>
            </a:r>
            <a:r>
              <a:rPr lang="en-GB" dirty="0" err="1"/>
              <a:t>suo</a:t>
            </a:r>
            <a:r>
              <a:rPr lang="en-GB" dirty="0"/>
              <a:t> ID è </a:t>
            </a:r>
            <a:r>
              <a:rPr lang="en-GB" b="1" dirty="0" err="1"/>
              <a:t>ClientDetailsService</a:t>
            </a:r>
            <a:r>
              <a:rPr lang="en-GB" dirty="0"/>
              <a:t>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067CF6-026A-407F-9E74-3A95DA784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64" y="1555405"/>
            <a:ext cx="4879915" cy="13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114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99185-687D-44BF-B097-6F007DBE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17a: </a:t>
            </a:r>
            <a:r>
              <a:rPr lang="it-IT" dirty="0" err="1"/>
              <a:t>Authorization</a:t>
            </a:r>
            <a:r>
              <a:rPr lang="it-IT" dirty="0"/>
              <a:t> Server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11E78B-2CDB-4ACB-B9A0-F34F681E7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6" y="2705877"/>
            <a:ext cx="10733190" cy="37835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curl -v -XPOST -u </a:t>
            </a:r>
            <a:r>
              <a:rPr lang="en-GB" dirty="0" err="1"/>
              <a:t>client:secret</a:t>
            </a:r>
            <a:r>
              <a:rPr lang="en-GB" dirty="0"/>
              <a:t> “http://localhost/oauth/ </a:t>
            </a:r>
            <a:r>
              <a:rPr lang="en-GB" dirty="0" err="1"/>
              <a:t>token?grant_type</a:t>
            </a:r>
            <a:r>
              <a:rPr lang="en-GB" dirty="0"/>
              <a:t>=</a:t>
            </a:r>
            <a:r>
              <a:rPr lang="en-GB" dirty="0" err="1"/>
              <a:t>password&amp;username</a:t>
            </a:r>
            <a:r>
              <a:rPr lang="en-GB" dirty="0"/>
              <a:t>=</a:t>
            </a:r>
            <a:r>
              <a:rPr lang="en-GB" dirty="0" err="1"/>
              <a:t>john&amp;password</a:t>
            </a:r>
            <a:r>
              <a:rPr lang="en-GB" dirty="0"/>
              <a:t>=12345&amp;scope=read”</a:t>
            </a:r>
          </a:p>
        </p:txBody>
      </p:sp>
    </p:spTree>
    <p:extLst>
      <p:ext uri="{BB962C8B-B14F-4D97-AF65-F5344CB8AC3E}">
        <p14:creationId xmlns:p14="http://schemas.microsoft.com/office/powerpoint/2010/main" val="9038847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499185-687D-44BF-B097-6F007DBE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17b: Resource Server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11E78B-2CDB-4ACB-B9A0-F34F681E7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6" y="2705877"/>
            <a:ext cx="10733190" cy="37835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curl -H "</a:t>
            </a:r>
            <a:r>
              <a:rPr lang="en-GB" dirty="0" err="1"/>
              <a:t>Authorization:Bearer</a:t>
            </a:r>
            <a:r>
              <a:rPr lang="en-GB" dirty="0"/>
              <a:t> eyJhbGciOiJIUzI1NiIs…" http</a:t>
            </a:r>
            <a:r>
              <a:rPr lang="en-GB"/>
              <a:t>://localhost:90/</a:t>
            </a:r>
            <a:r>
              <a:rPr lang="en-GB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80572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7BC48-D7FA-44C4-A00E-92C23F5D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Primo progetto Spring Security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35C97C-8C1B-43F0-A429-688CC0F1BF20}"/>
              </a:ext>
            </a:extLst>
          </p:cNvPr>
          <p:cNvSpPr txBox="1"/>
          <p:nvPr/>
        </p:nvSpPr>
        <p:spPr>
          <a:xfrm>
            <a:off x="541534" y="2533474"/>
            <a:ext cx="11108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Osserviamo in console </a:t>
            </a:r>
            <a:r>
              <a:rPr lang="en-GB" dirty="0" err="1"/>
              <a:t>cosa</a:t>
            </a:r>
            <a:r>
              <a:rPr lang="en-GB" dirty="0"/>
              <a:t> ha </a:t>
            </a:r>
            <a:r>
              <a:rPr lang="en-GB" dirty="0" err="1"/>
              <a:t>stampato</a:t>
            </a:r>
            <a:r>
              <a:rPr lang="en-GB" dirty="0"/>
              <a:t> Spring Security: 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Using generated security password: 0de6a22b-5571-44ce-a9e2-c664b65edc26</a:t>
            </a:r>
            <a:endParaRPr lang="en-GB" b="1" dirty="0"/>
          </a:p>
          <a:p>
            <a:endParaRPr lang="en-GB" dirty="0"/>
          </a:p>
          <a:p>
            <a:r>
              <a:rPr lang="en-GB" dirty="0" err="1"/>
              <a:t>Effettuiamo</a:t>
            </a:r>
            <a:r>
              <a:rPr lang="en-GB" dirty="0"/>
              <a:t> una </a:t>
            </a:r>
            <a:r>
              <a:rPr lang="en-GB" dirty="0" err="1"/>
              <a:t>chiamata</a:t>
            </a:r>
            <a:r>
              <a:rPr lang="en-GB" dirty="0"/>
              <a:t> </a:t>
            </a:r>
            <a:r>
              <a:rPr lang="en-GB" dirty="0" err="1"/>
              <a:t>fornendo</a:t>
            </a:r>
            <a:r>
              <a:rPr lang="en-GB" dirty="0"/>
              <a:t> le </a:t>
            </a:r>
            <a:r>
              <a:rPr lang="en-GB" dirty="0" err="1"/>
              <a:t>credenziali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i="1" dirty="0"/>
              <a:t>curl -k -u user: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0de6a22b-5571-44ce-a9e2-c664b65edc26</a:t>
            </a:r>
            <a:r>
              <a:rPr lang="en-GB" i="1" dirty="0"/>
              <a:t> </a:t>
            </a:r>
            <a:r>
              <a:rPr lang="en-GB" i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https://localhost:8080/hello</a:t>
            </a:r>
            <a:endParaRPr lang="en-GB" i="1" dirty="0"/>
          </a:p>
          <a:p>
            <a:endParaRPr lang="en-GB" i="1" dirty="0"/>
          </a:p>
          <a:p>
            <a:r>
              <a:rPr lang="en-GB" b="1" i="1" dirty="0"/>
              <a:t>Questa volta la </a:t>
            </a:r>
            <a:r>
              <a:rPr lang="en-GB" b="1" i="1" dirty="0" err="1"/>
              <a:t>risposta</a:t>
            </a:r>
            <a:r>
              <a:rPr lang="en-GB" b="1" i="1" dirty="0"/>
              <a:t> </a:t>
            </a:r>
            <a:r>
              <a:rPr lang="en-GB" b="1" i="1" dirty="0" err="1"/>
              <a:t>sarà</a:t>
            </a:r>
            <a:r>
              <a:rPr lang="en-GB" b="1" i="1" dirty="0"/>
              <a:t> </a:t>
            </a:r>
            <a:r>
              <a:rPr lang="en-GB" b="1" i="1" dirty="0">
                <a:highlight>
                  <a:srgbClr val="FFFF00"/>
                </a:highlight>
              </a:rPr>
              <a:t>Hello!</a:t>
            </a:r>
          </a:p>
          <a:p>
            <a:endParaRPr lang="en-GB" b="1" i="1" dirty="0"/>
          </a:p>
          <a:p>
            <a:r>
              <a:rPr lang="en-GB" i="1" dirty="0" err="1">
                <a:highlight>
                  <a:srgbClr val="FFFF00"/>
                </a:highlight>
              </a:rPr>
              <a:t>Ogni</a:t>
            </a:r>
            <a:r>
              <a:rPr lang="en-GB" i="1" dirty="0">
                <a:highlight>
                  <a:srgbClr val="FFFF00"/>
                </a:highlight>
              </a:rPr>
              <a:t> volta che </a:t>
            </a:r>
            <a:r>
              <a:rPr lang="en-GB" i="1" dirty="0" err="1">
                <a:highlight>
                  <a:srgbClr val="FFFF00"/>
                </a:highlight>
              </a:rPr>
              <a:t>lanciamo</a:t>
            </a:r>
            <a:r>
              <a:rPr lang="en-GB" i="1" dirty="0">
                <a:highlight>
                  <a:srgbClr val="FFFF00"/>
                </a:highlight>
              </a:rPr>
              <a:t> </a:t>
            </a:r>
            <a:r>
              <a:rPr lang="en-GB" i="1" dirty="0" err="1">
                <a:highlight>
                  <a:srgbClr val="FFFF00"/>
                </a:highlight>
              </a:rPr>
              <a:t>l’applicazione</a:t>
            </a:r>
            <a:r>
              <a:rPr lang="en-GB" i="1" dirty="0">
                <a:highlight>
                  <a:srgbClr val="FFFF00"/>
                </a:highlight>
              </a:rPr>
              <a:t> una </a:t>
            </a:r>
            <a:r>
              <a:rPr lang="en-GB" i="1" dirty="0" err="1">
                <a:highlight>
                  <a:srgbClr val="FFFF00"/>
                </a:highlight>
              </a:rPr>
              <a:t>nuova</a:t>
            </a:r>
            <a:r>
              <a:rPr lang="en-GB" i="1" dirty="0">
                <a:highlight>
                  <a:srgbClr val="FFFF00"/>
                </a:highlight>
              </a:rPr>
              <a:t> password per basic authentication </a:t>
            </a:r>
            <a:r>
              <a:rPr lang="en-GB" i="1" dirty="0" err="1">
                <a:highlight>
                  <a:srgbClr val="FFFF00"/>
                </a:highlight>
              </a:rPr>
              <a:t>viene</a:t>
            </a:r>
            <a:r>
              <a:rPr lang="en-GB" i="1" dirty="0">
                <a:highlight>
                  <a:srgbClr val="FFFF00"/>
                </a:highlight>
              </a:rPr>
              <a:t> </a:t>
            </a:r>
            <a:r>
              <a:rPr lang="en-GB" i="1" dirty="0" err="1">
                <a:highlight>
                  <a:srgbClr val="FFFF00"/>
                </a:highlight>
              </a:rPr>
              <a:t>generata</a:t>
            </a:r>
            <a:r>
              <a:rPr lang="en-GB" i="1" dirty="0">
                <a:highlight>
                  <a:srgbClr val="FFFF00"/>
                </a:highlight>
              </a:rPr>
              <a:t> e </a:t>
            </a:r>
            <a:r>
              <a:rPr lang="en-GB" i="1" dirty="0" err="1">
                <a:highlight>
                  <a:srgbClr val="FFFF00"/>
                </a:highlight>
              </a:rPr>
              <a:t>stampata</a:t>
            </a:r>
            <a:r>
              <a:rPr lang="en-GB" i="1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166696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4049294-62BA-49EF-AF3A-53A99B961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Una crittografia a chiave pubblica è migliore</a:t>
            </a: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4FC5489-4EC1-42DC-8C36-0C3DC365C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26" y="2091095"/>
            <a:ext cx="7221012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5812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4049294-62BA-49EF-AF3A-53A99B961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Una </a:t>
            </a:r>
            <a:r>
              <a:rPr lang="en-US" sz="3200" dirty="0" err="1"/>
              <a:t>crittografia</a:t>
            </a:r>
            <a:r>
              <a:rPr lang="en-US" sz="3200" dirty="0"/>
              <a:t> a </a:t>
            </a:r>
            <a:r>
              <a:rPr lang="en-US" sz="3200" dirty="0" err="1"/>
              <a:t>chiave</a:t>
            </a:r>
            <a:r>
              <a:rPr lang="en-US" sz="3200" dirty="0"/>
              <a:t> </a:t>
            </a:r>
            <a:r>
              <a:rPr lang="en-US" sz="3200" dirty="0" err="1"/>
              <a:t>pubblica</a:t>
            </a:r>
            <a:r>
              <a:rPr lang="en-US" sz="3200" dirty="0"/>
              <a:t> è </a:t>
            </a:r>
            <a:r>
              <a:rPr lang="en-US" sz="3200" dirty="0" err="1"/>
              <a:t>migliore</a:t>
            </a:r>
            <a:endParaRPr lang="en-US" sz="3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527983C-5CDA-4C77-BAA1-59EB4BFCF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91" y="2729397"/>
            <a:ext cx="5238892" cy="348386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8CD82A1-10F7-46E7-8A16-28BA96BF1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152693"/>
            <a:ext cx="5523082" cy="263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0447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5B5E5D-49FE-4DA0-AD92-BF5DA23C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Una </a:t>
            </a:r>
            <a:r>
              <a:rPr lang="en-US" sz="4800" dirty="0" err="1"/>
              <a:t>crittografia</a:t>
            </a:r>
            <a:r>
              <a:rPr lang="en-US" sz="4800" dirty="0"/>
              <a:t> a </a:t>
            </a:r>
            <a:r>
              <a:rPr lang="en-US" sz="4800" dirty="0" err="1"/>
              <a:t>chiave</a:t>
            </a:r>
            <a:r>
              <a:rPr lang="en-US" sz="4800" dirty="0"/>
              <a:t> </a:t>
            </a:r>
            <a:r>
              <a:rPr lang="en-US" sz="4800" dirty="0" err="1"/>
              <a:t>pubblica</a:t>
            </a:r>
            <a:r>
              <a:rPr lang="en-US" sz="4800" dirty="0"/>
              <a:t> è </a:t>
            </a:r>
            <a:r>
              <a:rPr lang="en-US" sz="4800" dirty="0" err="1"/>
              <a:t>migliore</a:t>
            </a:r>
            <a:endParaRPr lang="en-US" sz="4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FFF742-FE3B-4ABC-9C69-6A2186503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514" y="625683"/>
            <a:ext cx="627055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568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65B5E5D-49FE-4DA0-AD92-BF5DA23C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Una crittografia a chiave pubblica è migliore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C51F52-AD0B-473E-9602-28505F18A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042726"/>
            <a:ext cx="6846363" cy="46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157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3732B2-F786-4814-84CD-D327E753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Grazie</a:t>
            </a:r>
            <a:r>
              <a:rPr lang="en-US" sz="4800" dirty="0"/>
              <a:t> per </a:t>
            </a:r>
            <a:r>
              <a:rPr lang="en-US" sz="4800" dirty="0" err="1"/>
              <a:t>l’attenzione</a:t>
            </a:r>
            <a:r>
              <a:rPr lang="en-US" sz="4800" dirty="0"/>
              <a:t>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098BF2-26F8-49C9-8798-DC6F42A2A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76" y="625683"/>
            <a:ext cx="4337027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23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7BC48-D7FA-44C4-A00E-92C23F5D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Primo progetto Spring Security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35C97C-8C1B-43F0-A429-688CC0F1BF20}"/>
              </a:ext>
            </a:extLst>
          </p:cNvPr>
          <p:cNvSpPr txBox="1"/>
          <p:nvPr/>
        </p:nvSpPr>
        <p:spPr>
          <a:xfrm>
            <a:off x="541534" y="2339042"/>
            <a:ext cx="1110893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Con curl, </a:t>
            </a:r>
            <a:r>
              <a:rPr lang="en-GB" i="1" dirty="0" err="1"/>
              <a:t>possiamo</a:t>
            </a:r>
            <a:r>
              <a:rPr lang="en-GB" i="1" dirty="0"/>
              <a:t> </a:t>
            </a:r>
            <a:r>
              <a:rPr lang="en-GB" i="1" dirty="0" err="1"/>
              <a:t>settare</a:t>
            </a:r>
            <a:r>
              <a:rPr lang="en-GB" i="1" dirty="0"/>
              <a:t> username e password di una basic HTTP authentication </a:t>
            </a:r>
            <a:r>
              <a:rPr lang="en-GB" i="1" dirty="0" err="1"/>
              <a:t>utilizzando</a:t>
            </a:r>
            <a:r>
              <a:rPr lang="en-GB" i="1" dirty="0"/>
              <a:t> il flag -u. </a:t>
            </a:r>
            <a:r>
              <a:rPr lang="en-GB" i="1" dirty="0" err="1"/>
              <a:t>Dietro</a:t>
            </a:r>
            <a:r>
              <a:rPr lang="en-GB" i="1" dirty="0"/>
              <a:t> le quinte curl </a:t>
            </a:r>
            <a:r>
              <a:rPr lang="en-GB" i="1" dirty="0" err="1"/>
              <a:t>codifica</a:t>
            </a:r>
            <a:r>
              <a:rPr lang="en-GB" i="1" dirty="0"/>
              <a:t> la </a:t>
            </a:r>
            <a:r>
              <a:rPr lang="en-GB" i="1" dirty="0" err="1"/>
              <a:t>stringa</a:t>
            </a:r>
            <a:r>
              <a:rPr lang="en-GB" i="1" dirty="0"/>
              <a:t> in Base64 e la </a:t>
            </a:r>
            <a:r>
              <a:rPr lang="en-GB" i="1" dirty="0" err="1"/>
              <a:t>invia</a:t>
            </a:r>
            <a:r>
              <a:rPr lang="en-GB" i="1" dirty="0"/>
              <a:t> come </a:t>
            </a:r>
            <a:r>
              <a:rPr lang="en-GB" b="1" i="1" dirty="0"/>
              <a:t>Authorization header </a:t>
            </a:r>
            <a:r>
              <a:rPr lang="en-GB" i="1" dirty="0"/>
              <a:t>con </a:t>
            </a:r>
            <a:r>
              <a:rPr lang="en-GB" i="1" dirty="0" err="1"/>
              <a:t>prefisso</a:t>
            </a:r>
            <a:r>
              <a:rPr lang="en-GB" i="1" dirty="0"/>
              <a:t> </a:t>
            </a:r>
            <a:r>
              <a:rPr lang="en-GB" b="1" i="1" dirty="0"/>
              <a:t>Basic.</a:t>
            </a:r>
          </a:p>
          <a:p>
            <a:endParaRPr lang="en-GB" b="1" i="1" dirty="0"/>
          </a:p>
          <a:p>
            <a:r>
              <a:rPr lang="en-GB" i="1" dirty="0" err="1"/>
              <a:t>Proviamo</a:t>
            </a:r>
            <a:r>
              <a:rPr lang="en-GB" i="1" dirty="0"/>
              <a:t>:</a:t>
            </a:r>
          </a:p>
          <a:p>
            <a:r>
              <a:rPr lang="en-GB" b="1" i="1" dirty="0"/>
              <a:t>curl -k -v -u user: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0de6a22b-5571-44ce-a9e2-c664b65edc26</a:t>
            </a:r>
            <a:r>
              <a:rPr lang="en-GB" b="1" i="1" dirty="0"/>
              <a:t> https://localhost:8080/hello</a:t>
            </a:r>
          </a:p>
          <a:p>
            <a:endParaRPr lang="en-GB" b="1" i="1" dirty="0">
              <a:highlight>
                <a:srgbClr val="FFFF00"/>
              </a:highlight>
            </a:endParaRPr>
          </a:p>
          <a:p>
            <a:r>
              <a:rPr lang="en-GB" b="1" i="1" dirty="0" err="1"/>
              <a:t>Codifica</a:t>
            </a:r>
            <a:r>
              <a:rPr lang="en-GB" b="1" i="1" dirty="0"/>
              <a:t> Base 64:</a:t>
            </a:r>
          </a:p>
          <a:p>
            <a:r>
              <a:rPr lang="pt-BR" dirty="0"/>
              <a:t>echo -n user: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0de6a22b-5571-44ce-a9e2-c664b65edc26</a:t>
            </a:r>
            <a:r>
              <a:rPr lang="pt-BR" dirty="0"/>
              <a:t> | base64</a:t>
            </a:r>
          </a:p>
          <a:p>
            <a:r>
              <a:rPr lang="en-GB" b="1" i="1" dirty="0">
                <a:highlight>
                  <a:srgbClr val="FFFF00"/>
                </a:highlight>
              </a:rPr>
              <a:t>dXNlcjowZGU2YTIyYi01NTcxLTQ0Y2UtYTllMi1jNjY0YjY1ZWRjMjY=</a:t>
            </a:r>
            <a:endParaRPr lang="pt-BR" b="1" i="1" dirty="0">
              <a:highlight>
                <a:srgbClr val="FFFF00"/>
              </a:highlight>
            </a:endParaRPr>
          </a:p>
          <a:p>
            <a:endParaRPr lang="pt-BR" b="1" i="1" dirty="0">
              <a:highlight>
                <a:srgbClr val="FFFF00"/>
              </a:highlight>
            </a:endParaRPr>
          </a:p>
          <a:p>
            <a:r>
              <a:rPr lang="pt-BR" b="1" i="1" dirty="0"/>
              <a:t>Chiamata con Header:</a:t>
            </a:r>
          </a:p>
          <a:p>
            <a:r>
              <a:rPr lang="en-GB" dirty="0"/>
              <a:t>curl –k -H "Authorization: Basic </a:t>
            </a:r>
            <a:r>
              <a:rPr lang="en-GB" b="1" i="1" dirty="0"/>
              <a:t>dXNlcjowZGU2YTIyYi01NTcxLTQ0Y2UtYTllMi1jNjY0YjY1ZWRjMjY=“</a:t>
            </a:r>
          </a:p>
          <a:p>
            <a:r>
              <a:rPr lang="en-GB" dirty="0"/>
              <a:t>https://localhost:8080/hello</a:t>
            </a:r>
          </a:p>
          <a:p>
            <a:endParaRPr lang="en-GB" b="1" i="1" dirty="0"/>
          </a:p>
          <a:p>
            <a:r>
              <a:rPr lang="en-GB" b="1" i="1" dirty="0"/>
              <a:t>Hello!</a:t>
            </a:r>
            <a:endParaRPr lang="pt-BR" b="1" i="1" dirty="0"/>
          </a:p>
          <a:p>
            <a:endParaRPr lang="en-GB" b="1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0198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7F560B2-596F-4130-93C1-0BF1674CF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/>
              <a:t>Outline</a:t>
            </a:r>
            <a:endParaRPr lang="en-GB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ADB003-4253-4710-AA29-DC5562385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4" y="2286373"/>
            <a:ext cx="4719591" cy="4357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Giorno</a:t>
            </a: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1</a:t>
            </a:r>
          </a:p>
          <a:p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Docker basic concepts 	</a:t>
            </a:r>
          </a:p>
          <a:p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Docker environment configuration  </a:t>
            </a:r>
          </a:p>
          <a:p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Security vulnerabilities in web applications</a:t>
            </a:r>
          </a:p>
          <a:p>
            <a:pPr algn="l"/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Spring Web basic concepts</a:t>
            </a:r>
          </a:p>
          <a:p>
            <a:pPr algn="l"/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Spring Security architecture</a:t>
            </a:r>
          </a:p>
          <a:p>
            <a:pPr algn="l"/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Implementing authentication and authorization  </a:t>
            </a:r>
          </a:p>
          <a:p>
            <a:pPr algn="l"/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Authentication and users management</a:t>
            </a:r>
            <a:b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Spring Security Crypto Module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E043B5-BE07-4346-8D91-05DC21AD805D}"/>
              </a:ext>
            </a:extLst>
          </p:cNvPr>
          <p:cNvSpPr txBox="1"/>
          <p:nvPr/>
        </p:nvSpPr>
        <p:spPr>
          <a:xfrm>
            <a:off x="5337703" y="2286373"/>
            <a:ext cx="689405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8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Giorno</a:t>
            </a: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Applying CSRF protection and CORS  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(JWT)  JSON Web Token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OAuth 2: Introduction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OAuth 2: Implementing the authorization/resource server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OAuth 2: Using Java Web Token and cryptographic signatures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Simple OAuth 2 application</a:t>
            </a:r>
            <a:endParaRPr lang="en-GB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6467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A5BB160-E8CC-4437-BE90-91EF2EAA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Spring Security Architecture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52281D-A5CA-4968-B31C-F943FB8D2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03" y="401446"/>
            <a:ext cx="5270768" cy="592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18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B355C-AEF5-4C1C-AF38-48613989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Spring Security Architecture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3F0077-EF48-4FA8-BA01-E31E2DF5E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29" y="2318633"/>
            <a:ext cx="11283360" cy="3694176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L’Authentication</a:t>
            </a:r>
            <a:r>
              <a:rPr lang="en-GB" dirty="0"/>
              <a:t> filter </a:t>
            </a:r>
            <a:r>
              <a:rPr lang="en-GB" dirty="0" err="1"/>
              <a:t>delega</a:t>
            </a:r>
            <a:r>
              <a:rPr lang="en-GB" dirty="0"/>
              <a:t> la </a:t>
            </a:r>
            <a:r>
              <a:rPr lang="en-GB" dirty="0" err="1"/>
              <a:t>richiesta</a:t>
            </a:r>
            <a:r>
              <a:rPr lang="en-GB" dirty="0"/>
              <a:t> di </a:t>
            </a:r>
            <a:r>
              <a:rPr lang="en-GB" dirty="0" err="1"/>
              <a:t>autenticazione</a:t>
            </a:r>
            <a:r>
              <a:rPr lang="en-GB" dirty="0"/>
              <a:t> </a:t>
            </a:r>
            <a:r>
              <a:rPr lang="en-GB" dirty="0" err="1"/>
              <a:t>all’Authentication</a:t>
            </a:r>
            <a:r>
              <a:rPr lang="en-GB" dirty="0"/>
              <a:t> manager e, in base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risposta</a:t>
            </a:r>
            <a:r>
              <a:rPr lang="en-GB" dirty="0"/>
              <a:t>,  </a:t>
            </a:r>
            <a:r>
              <a:rPr lang="en-GB" dirty="0" err="1"/>
              <a:t>configura</a:t>
            </a:r>
            <a:r>
              <a:rPr lang="en-GB" dirty="0"/>
              <a:t> il security context. </a:t>
            </a:r>
          </a:p>
          <a:p>
            <a:r>
              <a:rPr lang="en-GB" dirty="0" err="1"/>
              <a:t>L’authentication</a:t>
            </a:r>
            <a:r>
              <a:rPr lang="en-GB" dirty="0"/>
              <a:t> manager </a:t>
            </a:r>
            <a:r>
              <a:rPr lang="en-GB" dirty="0" err="1"/>
              <a:t>utilizza</a:t>
            </a:r>
            <a:r>
              <a:rPr lang="en-GB" dirty="0"/>
              <a:t> </a:t>
            </a:r>
            <a:r>
              <a:rPr lang="en-GB" dirty="0" err="1"/>
              <a:t>l’Authentication</a:t>
            </a:r>
            <a:r>
              <a:rPr lang="en-GB" dirty="0"/>
              <a:t> provider per </a:t>
            </a:r>
            <a:r>
              <a:rPr lang="en-GB" dirty="0" err="1"/>
              <a:t>processare</a:t>
            </a:r>
            <a:r>
              <a:rPr lang="en-GB" dirty="0"/>
              <a:t> </a:t>
            </a:r>
            <a:r>
              <a:rPr lang="en-GB" dirty="0" err="1"/>
              <a:t>l’autenticazione</a:t>
            </a:r>
            <a:r>
              <a:rPr lang="en-GB" dirty="0"/>
              <a:t>. </a:t>
            </a:r>
            <a:r>
              <a:rPr lang="en-GB" dirty="0" err="1"/>
              <a:t>L’Authentication</a:t>
            </a:r>
            <a:r>
              <a:rPr lang="en-GB" dirty="0"/>
              <a:t> provider </a:t>
            </a:r>
            <a:r>
              <a:rPr lang="en-GB" dirty="0" err="1"/>
              <a:t>implementa</a:t>
            </a:r>
            <a:r>
              <a:rPr lang="en-GB" dirty="0"/>
              <a:t> la </a:t>
            </a:r>
            <a:r>
              <a:rPr lang="en-GB" dirty="0" err="1"/>
              <a:t>logica</a:t>
            </a:r>
            <a:r>
              <a:rPr lang="en-GB" dirty="0"/>
              <a:t> di </a:t>
            </a:r>
            <a:r>
              <a:rPr lang="en-GB" dirty="0" err="1"/>
              <a:t>autenticazione</a:t>
            </a:r>
            <a:r>
              <a:rPr lang="en-GB" dirty="0"/>
              <a:t>. </a:t>
            </a:r>
          </a:p>
          <a:p>
            <a:r>
              <a:rPr lang="en-GB" dirty="0"/>
              <a:t>Il </a:t>
            </a:r>
            <a:r>
              <a:rPr lang="en-GB" dirty="0" err="1"/>
              <a:t>servizio</a:t>
            </a:r>
            <a:r>
              <a:rPr lang="en-GB" dirty="0"/>
              <a:t> </a:t>
            </a:r>
            <a:r>
              <a:rPr lang="en-GB" dirty="0" err="1"/>
              <a:t>UserDetails</a:t>
            </a:r>
            <a:r>
              <a:rPr lang="en-GB" dirty="0"/>
              <a:t> </a:t>
            </a:r>
            <a:r>
              <a:rPr lang="en-GB" dirty="0" err="1"/>
              <a:t>implementa</a:t>
            </a:r>
            <a:r>
              <a:rPr lang="en-GB" dirty="0"/>
              <a:t> la </a:t>
            </a:r>
            <a:r>
              <a:rPr lang="en-GB" dirty="0" err="1"/>
              <a:t>gestione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, </a:t>
            </a:r>
            <a:r>
              <a:rPr lang="en-GB" dirty="0" err="1"/>
              <a:t>utilizzata</a:t>
            </a:r>
            <a:r>
              <a:rPr lang="en-GB" dirty="0"/>
              <a:t> </a:t>
            </a:r>
            <a:r>
              <a:rPr lang="en-GB" dirty="0" err="1"/>
              <a:t>dall’Authentication</a:t>
            </a:r>
            <a:r>
              <a:rPr lang="en-GB" dirty="0"/>
              <a:t> Provider. </a:t>
            </a:r>
          </a:p>
          <a:p>
            <a:r>
              <a:rPr lang="en-GB" dirty="0"/>
              <a:t>Il Password encoder </a:t>
            </a:r>
            <a:r>
              <a:rPr lang="en-GB" dirty="0" err="1"/>
              <a:t>implementa</a:t>
            </a:r>
            <a:r>
              <a:rPr lang="en-GB" dirty="0"/>
              <a:t> la </a:t>
            </a:r>
            <a:r>
              <a:rPr lang="en-GB" dirty="0" err="1"/>
              <a:t>gestione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password, </a:t>
            </a:r>
            <a:r>
              <a:rPr lang="en-GB" dirty="0" err="1"/>
              <a:t>utilizzata</a:t>
            </a:r>
            <a:r>
              <a:rPr lang="en-GB" dirty="0"/>
              <a:t> </a:t>
            </a:r>
            <a:r>
              <a:rPr lang="en-GB" dirty="0" err="1"/>
              <a:t>dall’Authentication</a:t>
            </a:r>
            <a:r>
              <a:rPr lang="en-GB" dirty="0"/>
              <a:t> Provider</a:t>
            </a:r>
          </a:p>
          <a:p>
            <a:r>
              <a:rPr lang="en-GB" dirty="0"/>
              <a:t>Il security context </a:t>
            </a:r>
            <a:r>
              <a:rPr lang="en-GB" dirty="0" err="1"/>
              <a:t>mantiene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di </a:t>
            </a:r>
            <a:r>
              <a:rPr lang="en-GB" dirty="0" err="1"/>
              <a:t>autenticazione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73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4606FD-05EA-4CE4-A32E-7D8F98BF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UserDetailsService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84AE1B-D3EE-4730-BAF6-8C6B9638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62" y="2276689"/>
            <a:ext cx="11434362" cy="3694176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Utilizzato dall’Authentication Provider per identificare utenti</a:t>
            </a:r>
          </a:p>
          <a:p>
            <a:r>
              <a:rPr lang="en-GB" dirty="0"/>
              <a:t>Un </a:t>
            </a:r>
            <a:r>
              <a:rPr lang="en-GB" dirty="0" err="1"/>
              <a:t>oggetto</a:t>
            </a:r>
            <a:r>
              <a:rPr lang="en-GB" dirty="0"/>
              <a:t> che </a:t>
            </a:r>
            <a:r>
              <a:rPr lang="en-GB" dirty="0" err="1"/>
              <a:t>implementa</a:t>
            </a:r>
            <a:r>
              <a:rPr lang="en-GB" dirty="0"/>
              <a:t> </a:t>
            </a:r>
            <a:r>
              <a:rPr lang="en-GB" dirty="0" err="1"/>
              <a:t>l’interfaccia</a:t>
            </a:r>
            <a:r>
              <a:rPr lang="en-GB" dirty="0"/>
              <a:t> </a:t>
            </a:r>
            <a:r>
              <a:rPr lang="en-GB" dirty="0" err="1"/>
              <a:t>UserDetailsService</a:t>
            </a:r>
            <a:r>
              <a:rPr lang="en-GB" dirty="0"/>
              <a:t> (</a:t>
            </a:r>
            <a:r>
              <a:rPr lang="en-GB" dirty="0" err="1"/>
              <a:t>contratto</a:t>
            </a:r>
            <a:r>
              <a:rPr lang="en-GB" dirty="0"/>
              <a:t>) di Spring Security </a:t>
            </a:r>
            <a:r>
              <a:rPr lang="en-GB" dirty="0" err="1"/>
              <a:t>gestisce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.</a:t>
            </a:r>
          </a:p>
          <a:p>
            <a:r>
              <a:rPr lang="en-GB" dirty="0"/>
              <a:t>In </a:t>
            </a:r>
            <a:r>
              <a:rPr lang="en-GB" dirty="0" err="1"/>
              <a:t>precedenza</a:t>
            </a:r>
            <a:r>
              <a:rPr lang="en-GB" dirty="0"/>
              <a:t>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utilizzato</a:t>
            </a:r>
            <a:r>
              <a:rPr lang="en-GB" dirty="0"/>
              <a:t> </a:t>
            </a:r>
            <a:r>
              <a:rPr lang="en-GB" dirty="0" err="1"/>
              <a:t>l’implementazione</a:t>
            </a:r>
            <a:r>
              <a:rPr lang="en-GB" dirty="0"/>
              <a:t> di default di Spring Boot. Questa </a:t>
            </a:r>
            <a:r>
              <a:rPr lang="en-GB" dirty="0" err="1"/>
              <a:t>implementazione</a:t>
            </a:r>
            <a:r>
              <a:rPr lang="en-GB" dirty="0"/>
              <a:t> </a:t>
            </a:r>
            <a:r>
              <a:rPr lang="en-GB" dirty="0" err="1"/>
              <a:t>registra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credenziali</a:t>
            </a:r>
            <a:r>
              <a:rPr lang="en-GB" dirty="0"/>
              <a:t> di default </a:t>
            </a:r>
            <a:r>
              <a:rPr lang="en-GB" dirty="0" err="1"/>
              <a:t>nella</a:t>
            </a:r>
            <a:r>
              <a:rPr lang="en-GB" dirty="0"/>
              <a:t> </a:t>
            </a:r>
            <a:r>
              <a:rPr lang="en-GB" dirty="0" err="1"/>
              <a:t>memoria</a:t>
            </a:r>
            <a:r>
              <a:rPr lang="en-GB" dirty="0"/>
              <a:t> </a:t>
            </a:r>
            <a:r>
              <a:rPr lang="en-GB" dirty="0" err="1"/>
              <a:t>dell’applicazione</a:t>
            </a:r>
            <a:r>
              <a:rPr lang="en-GB" dirty="0"/>
              <a:t>. </a:t>
            </a:r>
            <a:r>
              <a:rPr lang="en-GB" dirty="0" err="1"/>
              <a:t>Queste</a:t>
            </a:r>
            <a:r>
              <a:rPr lang="en-GB" dirty="0"/>
              <a:t> </a:t>
            </a:r>
            <a:r>
              <a:rPr lang="en-GB" dirty="0" err="1"/>
              <a:t>credenziali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b="1" dirty="0"/>
              <a:t>user</a:t>
            </a:r>
            <a:r>
              <a:rPr lang="en-GB" dirty="0"/>
              <a:t> con una password </a:t>
            </a:r>
            <a:r>
              <a:rPr lang="en-GB" dirty="0" err="1"/>
              <a:t>rappresentata</a:t>
            </a:r>
            <a:r>
              <a:rPr lang="en-GB" dirty="0"/>
              <a:t> da uno universally unique identifier (UUID).</a:t>
            </a:r>
          </a:p>
          <a:p>
            <a:r>
              <a:rPr lang="en-GB" dirty="0" err="1">
                <a:highlight>
                  <a:srgbClr val="FFFF00"/>
                </a:highlight>
              </a:rPr>
              <a:t>L’implementazione</a:t>
            </a:r>
            <a:r>
              <a:rPr lang="en-GB" dirty="0">
                <a:highlight>
                  <a:srgbClr val="FFFF00"/>
                </a:highlight>
              </a:rPr>
              <a:t> di default serve solo per </a:t>
            </a:r>
            <a:r>
              <a:rPr lang="en-GB" dirty="0" err="1">
                <a:highlight>
                  <a:srgbClr val="FFFF00"/>
                </a:highlight>
              </a:rPr>
              <a:t>testare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concetti</a:t>
            </a:r>
            <a:r>
              <a:rPr lang="en-GB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5775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8CE90-0ECA-478A-8A4B-62915BA43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PasswordEncoder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1E050C-B7BA-463E-8B60-B5ABE4843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18" y="2444468"/>
            <a:ext cx="11006524" cy="3694176"/>
          </a:xfrm>
        </p:spPr>
        <p:txBody>
          <a:bodyPr>
            <a:normAutofit fontScale="92500"/>
          </a:bodyPr>
          <a:lstStyle/>
          <a:p>
            <a:r>
              <a:rPr lang="en-GB" dirty="0" err="1"/>
              <a:t>Codifica</a:t>
            </a:r>
            <a:r>
              <a:rPr lang="en-GB" dirty="0"/>
              <a:t> una password</a:t>
            </a:r>
          </a:p>
          <a:p>
            <a:r>
              <a:rPr lang="en-GB" dirty="0" err="1"/>
              <a:t>Verifica</a:t>
            </a:r>
            <a:r>
              <a:rPr lang="en-GB" dirty="0"/>
              <a:t> se una password è in match con un </a:t>
            </a:r>
            <a:r>
              <a:rPr lang="en-GB" dirty="0" err="1"/>
              <a:t>certo</a:t>
            </a:r>
            <a:r>
              <a:rPr lang="en-GB" dirty="0"/>
              <a:t> encoding</a:t>
            </a:r>
          </a:p>
          <a:p>
            <a:r>
              <a:rPr lang="en-GB" dirty="0"/>
              <a:t>Anche se non </a:t>
            </a:r>
            <a:r>
              <a:rPr lang="en-GB" dirty="0" err="1"/>
              <a:t>cosi</a:t>
            </a:r>
            <a:r>
              <a:rPr lang="en-GB" dirty="0"/>
              <a:t> </a:t>
            </a:r>
            <a:r>
              <a:rPr lang="en-GB" dirty="0" err="1"/>
              <a:t>evidente</a:t>
            </a:r>
            <a:r>
              <a:rPr lang="en-GB" dirty="0"/>
              <a:t> come per lo </a:t>
            </a:r>
            <a:r>
              <a:rPr lang="en-GB" dirty="0" err="1"/>
              <a:t>UserDetailsService</a:t>
            </a:r>
            <a:r>
              <a:rPr lang="en-GB" dirty="0"/>
              <a:t> object, </a:t>
            </a:r>
            <a:r>
              <a:rPr lang="en-GB" dirty="0">
                <a:highlight>
                  <a:srgbClr val="FFFF00"/>
                </a:highlight>
              </a:rPr>
              <a:t>il </a:t>
            </a:r>
            <a:r>
              <a:rPr lang="en-GB" dirty="0" err="1">
                <a:highlight>
                  <a:srgbClr val="FFFF00"/>
                </a:highlight>
              </a:rPr>
              <a:t>PasswordEncoder</a:t>
            </a:r>
            <a:r>
              <a:rPr lang="en-GB" dirty="0">
                <a:highlight>
                  <a:srgbClr val="FFFF00"/>
                </a:highlight>
              </a:rPr>
              <a:t> è </a:t>
            </a:r>
            <a:r>
              <a:rPr lang="en-GB" dirty="0" err="1">
                <a:highlight>
                  <a:srgbClr val="FFFF00"/>
                </a:highlight>
              </a:rPr>
              <a:t>obbligatorio</a:t>
            </a:r>
            <a:r>
              <a:rPr lang="en-GB" dirty="0">
                <a:highlight>
                  <a:srgbClr val="FFFF00"/>
                </a:highlight>
              </a:rPr>
              <a:t> per una basic authentication</a:t>
            </a:r>
            <a:r>
              <a:rPr lang="en-GB" dirty="0"/>
              <a:t>. </a:t>
            </a:r>
            <a:r>
              <a:rPr lang="en-GB" dirty="0" err="1"/>
              <a:t>L’implementazione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semplice </a:t>
            </a:r>
            <a:r>
              <a:rPr lang="en-GB" dirty="0" err="1"/>
              <a:t>gestisce</a:t>
            </a:r>
            <a:r>
              <a:rPr lang="en-GB" dirty="0"/>
              <a:t> password in </a:t>
            </a:r>
            <a:r>
              <a:rPr lang="en-GB" dirty="0" err="1"/>
              <a:t>chiaro</a:t>
            </a:r>
            <a:r>
              <a:rPr lang="en-GB" dirty="0"/>
              <a:t>.</a:t>
            </a:r>
          </a:p>
          <a:p>
            <a:r>
              <a:rPr lang="en-GB" dirty="0" err="1">
                <a:highlight>
                  <a:srgbClr val="FFFF00"/>
                </a:highlight>
              </a:rPr>
              <a:t>Quando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ridefiniamo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l’implementazione</a:t>
            </a:r>
            <a:r>
              <a:rPr lang="en-GB" dirty="0">
                <a:highlight>
                  <a:srgbClr val="FFFF00"/>
                </a:highlight>
              </a:rPr>
              <a:t> di default di un </a:t>
            </a:r>
            <a:r>
              <a:rPr lang="en-GB" dirty="0" err="1">
                <a:highlight>
                  <a:srgbClr val="FFFF00"/>
                </a:highlight>
              </a:rPr>
              <a:t>UserDetailsService</a:t>
            </a:r>
            <a:r>
              <a:rPr lang="en-GB" dirty="0">
                <a:highlight>
                  <a:srgbClr val="FFFF00"/>
                </a:highlight>
              </a:rPr>
              <a:t>, </a:t>
            </a:r>
            <a:r>
              <a:rPr lang="en-GB" dirty="0" err="1">
                <a:highlight>
                  <a:srgbClr val="FFFF00"/>
                </a:highlight>
              </a:rPr>
              <a:t>dobbiamo</a:t>
            </a:r>
            <a:r>
              <a:rPr lang="en-GB" dirty="0">
                <a:highlight>
                  <a:srgbClr val="FFFF00"/>
                </a:highlight>
              </a:rPr>
              <a:t> anche </a:t>
            </a:r>
            <a:r>
              <a:rPr lang="en-GB" dirty="0" err="1">
                <a:highlight>
                  <a:srgbClr val="FFFF00"/>
                </a:highlight>
              </a:rPr>
              <a:t>specificare</a:t>
            </a:r>
            <a:r>
              <a:rPr lang="en-GB" dirty="0">
                <a:highlight>
                  <a:srgbClr val="FFFF00"/>
                </a:highlight>
              </a:rPr>
              <a:t> un </a:t>
            </a:r>
            <a:r>
              <a:rPr lang="en-GB" dirty="0" err="1">
                <a:highlight>
                  <a:srgbClr val="FFFF00"/>
                </a:highlight>
              </a:rPr>
              <a:t>PasswordEncoder</a:t>
            </a:r>
            <a:r>
              <a:rPr lang="en-GB" dirty="0"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145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1186CA-4FB3-4B97-B25D-83128AEB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Attenzione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4658E0-CD49-4AD4-9666-A2F2DDE3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L’HTTP Basic authentication non </a:t>
            </a:r>
            <a:r>
              <a:rPr lang="en-GB" dirty="0" err="1"/>
              <a:t>offre</a:t>
            </a:r>
            <a:r>
              <a:rPr lang="en-GB" dirty="0"/>
              <a:t> </a:t>
            </a:r>
            <a:r>
              <a:rPr lang="en-GB" dirty="0" err="1"/>
              <a:t>confidenzialità</a:t>
            </a:r>
            <a:r>
              <a:rPr lang="en-GB" dirty="0"/>
              <a:t>. Il Base64 è </a:t>
            </a:r>
            <a:r>
              <a:rPr lang="en-GB" dirty="0" err="1"/>
              <a:t>soltanto</a:t>
            </a:r>
            <a:r>
              <a:rPr lang="en-GB" dirty="0"/>
              <a:t> una </a:t>
            </a:r>
            <a:r>
              <a:rPr lang="en-GB" dirty="0" err="1"/>
              <a:t>modalità</a:t>
            </a:r>
            <a:r>
              <a:rPr lang="en-GB" dirty="0"/>
              <a:t> di encoding non un </a:t>
            </a:r>
            <a:r>
              <a:rPr lang="en-GB" dirty="0" err="1"/>
              <a:t>cifratura</a:t>
            </a:r>
            <a:r>
              <a:rPr lang="en-GB" dirty="0"/>
              <a:t> o </a:t>
            </a:r>
            <a:r>
              <a:rPr lang="en-GB" dirty="0" err="1"/>
              <a:t>metodologia</a:t>
            </a:r>
            <a:r>
              <a:rPr lang="en-GB" dirty="0"/>
              <a:t> di hashing.</a:t>
            </a:r>
          </a:p>
          <a:p>
            <a:r>
              <a:rPr lang="en-GB" dirty="0">
                <a:solidFill>
                  <a:schemeClr val="bg1"/>
                </a:solidFill>
                <a:highlight>
                  <a:srgbClr val="FF0000"/>
                </a:highlight>
              </a:rPr>
              <a:t>Se </a:t>
            </a:r>
            <a:r>
              <a:rPr lang="en-GB" dirty="0" err="1">
                <a:solidFill>
                  <a:schemeClr val="bg1"/>
                </a:solidFill>
                <a:highlight>
                  <a:srgbClr val="FF0000"/>
                </a:highlight>
              </a:rPr>
              <a:t>intercettato</a:t>
            </a:r>
            <a:r>
              <a:rPr lang="en-GB" dirty="0">
                <a:solidFill>
                  <a:schemeClr val="bg1"/>
                </a:solidFill>
                <a:highlight>
                  <a:srgbClr val="FF0000"/>
                </a:highlight>
              </a:rPr>
              <a:t> </a:t>
            </a:r>
            <a:r>
              <a:rPr lang="en-GB" dirty="0" err="1">
                <a:solidFill>
                  <a:schemeClr val="bg1"/>
                </a:solidFill>
                <a:highlight>
                  <a:srgbClr val="FF0000"/>
                </a:highlight>
              </a:rPr>
              <a:t>chiunque</a:t>
            </a:r>
            <a:r>
              <a:rPr lang="en-GB" dirty="0">
                <a:solidFill>
                  <a:schemeClr val="bg1"/>
                </a:solidFill>
                <a:highlight>
                  <a:srgbClr val="FF0000"/>
                </a:highlight>
              </a:rPr>
              <a:t> </a:t>
            </a:r>
            <a:r>
              <a:rPr lang="en-GB" dirty="0" err="1">
                <a:solidFill>
                  <a:schemeClr val="bg1"/>
                </a:solidFill>
                <a:highlight>
                  <a:srgbClr val="FF0000"/>
                </a:highlight>
              </a:rPr>
              <a:t>può</a:t>
            </a:r>
            <a:r>
              <a:rPr lang="en-GB" dirty="0">
                <a:solidFill>
                  <a:schemeClr val="bg1"/>
                </a:solidFill>
                <a:highlight>
                  <a:srgbClr val="FF0000"/>
                </a:highlight>
              </a:rPr>
              <a:t> </a:t>
            </a:r>
            <a:r>
              <a:rPr lang="en-GB" dirty="0" err="1">
                <a:solidFill>
                  <a:schemeClr val="bg1"/>
                </a:solidFill>
                <a:highlight>
                  <a:srgbClr val="FF0000"/>
                </a:highlight>
              </a:rPr>
              <a:t>risalire</a:t>
            </a:r>
            <a:r>
              <a:rPr lang="en-GB" dirty="0">
                <a:solidFill>
                  <a:schemeClr val="bg1"/>
                </a:solidFill>
                <a:highlight>
                  <a:srgbClr val="FF0000"/>
                </a:highlight>
              </a:rPr>
              <a:t> alle </a:t>
            </a:r>
            <a:r>
              <a:rPr lang="en-GB" dirty="0" err="1">
                <a:solidFill>
                  <a:schemeClr val="bg1"/>
                </a:solidFill>
                <a:highlight>
                  <a:srgbClr val="FF0000"/>
                </a:highlight>
              </a:rPr>
              <a:t>credenziali</a:t>
            </a:r>
            <a:r>
              <a:rPr lang="en-GB" dirty="0">
                <a:solidFill>
                  <a:schemeClr val="bg1"/>
                </a:solidFill>
                <a:highlight>
                  <a:srgbClr val="FF0000"/>
                </a:highlight>
              </a:rPr>
              <a:t>.</a:t>
            </a:r>
          </a:p>
          <a:p>
            <a:r>
              <a:rPr lang="en-GB" dirty="0" err="1">
                <a:highlight>
                  <a:srgbClr val="FFFF00"/>
                </a:highlight>
              </a:rPr>
              <a:t>Generalmente</a:t>
            </a:r>
            <a:r>
              <a:rPr lang="en-GB" dirty="0">
                <a:highlight>
                  <a:srgbClr val="FFFF00"/>
                </a:highlight>
              </a:rPr>
              <a:t>, non </a:t>
            </a:r>
            <a:r>
              <a:rPr lang="en-GB" dirty="0" err="1">
                <a:highlight>
                  <a:srgbClr val="FFFF00"/>
                </a:highlight>
              </a:rPr>
              <a:t>si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utilizza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 err="1">
                <a:highlight>
                  <a:srgbClr val="FFFF00"/>
                </a:highlight>
              </a:rPr>
              <a:t>l’HTTP</a:t>
            </a:r>
            <a:r>
              <a:rPr lang="en-GB" dirty="0">
                <a:highlight>
                  <a:srgbClr val="FFFF00"/>
                </a:highlight>
              </a:rPr>
              <a:t> Basic authentication senza </a:t>
            </a:r>
            <a:r>
              <a:rPr lang="en-GB" dirty="0" err="1">
                <a:highlight>
                  <a:srgbClr val="FFFF00"/>
                </a:highlight>
              </a:rPr>
              <a:t>almeno</a:t>
            </a:r>
            <a:r>
              <a:rPr lang="en-GB" dirty="0">
                <a:highlight>
                  <a:srgbClr val="FFFF00"/>
                </a:highlight>
              </a:rPr>
              <a:t> la </a:t>
            </a:r>
            <a:r>
              <a:rPr lang="en-GB" dirty="0" err="1">
                <a:highlight>
                  <a:srgbClr val="FFFF00"/>
                </a:highlight>
              </a:rPr>
              <a:t>modalità</a:t>
            </a:r>
            <a:r>
              <a:rPr lang="en-GB" dirty="0">
                <a:highlight>
                  <a:srgbClr val="FFFF00"/>
                </a:highlight>
              </a:rPr>
              <a:t> HTTPS.</a:t>
            </a:r>
          </a:p>
        </p:txBody>
      </p:sp>
    </p:spTree>
    <p:extLst>
      <p:ext uri="{BB962C8B-B14F-4D97-AF65-F5344CB8AC3E}">
        <p14:creationId xmlns:p14="http://schemas.microsoft.com/office/powerpoint/2010/main" val="2567852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82F63-5ECD-43A2-9019-7097B19F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HTTP vs HTTPS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F620DD-6848-4CD4-82C5-46F84844D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50" y="2092131"/>
            <a:ext cx="11224637" cy="3694176"/>
          </a:xfrm>
        </p:spPr>
        <p:txBody>
          <a:bodyPr>
            <a:normAutofit fontScale="92500"/>
          </a:bodyPr>
          <a:lstStyle/>
          <a:p>
            <a:r>
              <a:rPr lang="en-GB" dirty="0"/>
              <a:t>Con Spring Boot è possible </a:t>
            </a:r>
            <a:r>
              <a:rPr lang="en-GB" dirty="0" err="1"/>
              <a:t>abilitare</a:t>
            </a:r>
            <a:r>
              <a:rPr lang="en-GB" dirty="0"/>
              <a:t> </a:t>
            </a:r>
            <a:r>
              <a:rPr lang="en-GB" dirty="0" err="1"/>
              <a:t>l’HTTPS</a:t>
            </a:r>
            <a:r>
              <a:rPr lang="en-GB" dirty="0"/>
              <a:t> a </a:t>
            </a:r>
            <a:r>
              <a:rPr lang="en-GB" dirty="0" err="1"/>
              <a:t>livello</a:t>
            </a:r>
            <a:r>
              <a:rPr lang="en-GB" dirty="0"/>
              <a:t> di </a:t>
            </a:r>
            <a:r>
              <a:rPr lang="en-GB" dirty="0" err="1"/>
              <a:t>applicazione</a:t>
            </a:r>
            <a:r>
              <a:rPr lang="en-GB" dirty="0"/>
              <a:t>.</a:t>
            </a:r>
          </a:p>
          <a:p>
            <a:r>
              <a:rPr lang="en-GB" dirty="0"/>
              <a:t>Si ha </a:t>
            </a:r>
            <a:r>
              <a:rPr lang="en-GB" dirty="0" err="1"/>
              <a:t>bisogno</a:t>
            </a:r>
            <a:r>
              <a:rPr lang="en-GB" dirty="0"/>
              <a:t> di un </a:t>
            </a:r>
            <a:r>
              <a:rPr lang="en-GB" dirty="0" err="1"/>
              <a:t>certificato</a:t>
            </a:r>
            <a:r>
              <a:rPr lang="en-GB" dirty="0"/>
              <a:t> </a:t>
            </a:r>
            <a:r>
              <a:rPr lang="en-GB" dirty="0" err="1"/>
              <a:t>firmato</a:t>
            </a:r>
            <a:r>
              <a:rPr lang="en-GB" dirty="0"/>
              <a:t> da una certification authority (CA). Con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certificato</a:t>
            </a:r>
            <a:r>
              <a:rPr lang="en-GB" dirty="0"/>
              <a:t>, il client che </a:t>
            </a:r>
            <a:r>
              <a:rPr lang="en-GB" dirty="0" err="1"/>
              <a:t>invoca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endpoints </a:t>
            </a:r>
            <a:r>
              <a:rPr lang="en-GB" dirty="0" err="1"/>
              <a:t>sa</a:t>
            </a:r>
            <a:r>
              <a:rPr lang="en-GB" dirty="0"/>
              <a:t> se la </a:t>
            </a:r>
            <a:r>
              <a:rPr lang="en-GB" dirty="0" err="1"/>
              <a:t>risposta</a:t>
            </a:r>
            <a:r>
              <a:rPr lang="en-GB" dirty="0"/>
              <a:t> </a:t>
            </a:r>
            <a:r>
              <a:rPr lang="en-GB" dirty="0" err="1"/>
              <a:t>proviene</a:t>
            </a:r>
            <a:r>
              <a:rPr lang="en-GB" dirty="0"/>
              <a:t> dal server. </a:t>
            </a:r>
            <a:r>
              <a:rPr lang="en-GB" dirty="0" err="1"/>
              <a:t>Nessuno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intercettare</a:t>
            </a:r>
            <a:r>
              <a:rPr lang="en-GB" dirty="0"/>
              <a:t> la </a:t>
            </a:r>
            <a:r>
              <a:rPr lang="en-GB" dirty="0" err="1"/>
              <a:t>comunicazione</a:t>
            </a:r>
            <a:r>
              <a:rPr lang="en-GB" dirty="0"/>
              <a:t>.</a:t>
            </a:r>
          </a:p>
          <a:p>
            <a:r>
              <a:rPr lang="en-GB" dirty="0"/>
              <a:t>Per </a:t>
            </a:r>
            <a:r>
              <a:rPr lang="en-GB" dirty="0" err="1"/>
              <a:t>configurare</a:t>
            </a:r>
            <a:r>
              <a:rPr lang="en-GB" dirty="0"/>
              <a:t> </a:t>
            </a:r>
            <a:r>
              <a:rPr lang="en-GB" dirty="0" err="1"/>
              <a:t>l’HTTPS</a:t>
            </a:r>
            <a:r>
              <a:rPr lang="en-GB" dirty="0"/>
              <a:t> </a:t>
            </a:r>
            <a:r>
              <a:rPr lang="en-GB" dirty="0" err="1"/>
              <a:t>soltanto</a:t>
            </a:r>
            <a:r>
              <a:rPr lang="en-GB" dirty="0"/>
              <a:t> per il test di </a:t>
            </a:r>
            <a:r>
              <a:rPr lang="en-GB" dirty="0" err="1"/>
              <a:t>applicazione</a:t>
            </a:r>
            <a:r>
              <a:rPr lang="en-GB" dirty="0"/>
              <a:t>,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generare</a:t>
            </a:r>
            <a:r>
              <a:rPr lang="en-GB" dirty="0"/>
              <a:t> </a:t>
            </a:r>
            <a:r>
              <a:rPr lang="en-GB" dirty="0" err="1"/>
              <a:t>certificati</a:t>
            </a:r>
            <a:r>
              <a:rPr lang="en-GB" dirty="0"/>
              <a:t> </a:t>
            </a:r>
            <a:r>
              <a:rPr lang="en-GB" dirty="0" err="1"/>
              <a:t>autofirmati</a:t>
            </a:r>
            <a:r>
              <a:rPr lang="en-GB" dirty="0"/>
              <a:t> </a:t>
            </a:r>
            <a:r>
              <a:rPr lang="en-GB" dirty="0" err="1"/>
              <a:t>utilizzando</a:t>
            </a:r>
            <a:r>
              <a:rPr lang="en-GB" dirty="0"/>
              <a:t> OpenSSL.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EE6A8E-828A-4C39-9887-F3510355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OpenSSL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96DAB65-82B6-4AB1-B4F1-E12DA5DD5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30" y="2243132"/>
            <a:ext cx="11491603" cy="424155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000" i="1" dirty="0" err="1"/>
              <a:t>Certificato</a:t>
            </a:r>
            <a:r>
              <a:rPr lang="en-GB" sz="2000" i="1" dirty="0"/>
              <a:t> </a:t>
            </a:r>
            <a:r>
              <a:rPr lang="en-GB" sz="2000" i="1" dirty="0" err="1"/>
              <a:t>autofirmato</a:t>
            </a:r>
            <a:r>
              <a:rPr lang="en-GB" sz="2000" i="1" dirty="0"/>
              <a:t>:</a:t>
            </a:r>
          </a:p>
          <a:p>
            <a:pPr marL="0" indent="0">
              <a:buNone/>
            </a:pPr>
            <a:r>
              <a:rPr lang="en-GB" sz="2000" b="1" dirty="0"/>
              <a:t>openssl </a:t>
            </a:r>
            <a:r>
              <a:rPr lang="en-GB" sz="2000" b="1" dirty="0" err="1"/>
              <a:t>req</a:t>
            </a:r>
            <a:r>
              <a:rPr lang="en-GB" sz="2000" b="1" dirty="0"/>
              <a:t> -</a:t>
            </a:r>
            <a:r>
              <a:rPr lang="en-GB" sz="2000" b="1" dirty="0" err="1"/>
              <a:t>newkey</a:t>
            </a:r>
            <a:r>
              <a:rPr lang="en-GB" sz="2000" b="1" dirty="0"/>
              <a:t> rsa:2048 -x509 -</a:t>
            </a:r>
            <a:r>
              <a:rPr lang="en-GB" sz="2000" b="1" dirty="0" err="1"/>
              <a:t>keyout</a:t>
            </a:r>
            <a:r>
              <a:rPr lang="en-GB" sz="2000" b="1" dirty="0"/>
              <a:t> </a:t>
            </a:r>
            <a:r>
              <a:rPr lang="en-GB" sz="2000" b="1" dirty="0" err="1"/>
              <a:t>key.pem</a:t>
            </a:r>
            <a:r>
              <a:rPr lang="en-GB" sz="2000" b="1" dirty="0"/>
              <a:t> -out </a:t>
            </a:r>
            <a:r>
              <a:rPr lang="en-GB" sz="2000" b="1" dirty="0" err="1"/>
              <a:t>cert.pem</a:t>
            </a:r>
            <a:r>
              <a:rPr lang="en-GB" sz="2000" b="1" dirty="0"/>
              <a:t> -days 365</a:t>
            </a:r>
          </a:p>
          <a:p>
            <a:pPr marL="0" indent="0">
              <a:buNone/>
            </a:pPr>
            <a:r>
              <a:rPr lang="en-GB" sz="2000" dirty="0" err="1"/>
              <a:t>L’outputs</a:t>
            </a:r>
            <a:r>
              <a:rPr lang="en-GB" sz="2000" dirty="0"/>
              <a:t> è </a:t>
            </a:r>
            <a:r>
              <a:rPr lang="en-GB" sz="2000" dirty="0" err="1"/>
              <a:t>costituito</a:t>
            </a:r>
            <a:r>
              <a:rPr lang="en-GB" sz="2000" dirty="0"/>
              <a:t> da due file: </a:t>
            </a:r>
            <a:r>
              <a:rPr lang="en-GB" sz="2000" b="1" dirty="0" err="1"/>
              <a:t>key.pem</a:t>
            </a:r>
            <a:r>
              <a:rPr lang="en-GB" sz="2000" b="1" dirty="0"/>
              <a:t> </a:t>
            </a:r>
            <a:r>
              <a:rPr lang="en-GB" sz="2000" dirty="0"/>
              <a:t>(the private key) and </a:t>
            </a:r>
            <a:r>
              <a:rPr lang="en-GB" sz="2000" b="1" dirty="0" err="1"/>
              <a:t>cert.pem</a:t>
            </a:r>
            <a:r>
              <a:rPr lang="en-GB" sz="2000" b="1" dirty="0"/>
              <a:t> </a:t>
            </a:r>
            <a:r>
              <a:rPr lang="en-GB" sz="2000" dirty="0"/>
              <a:t>(a public certificate)</a:t>
            </a:r>
          </a:p>
          <a:p>
            <a:pPr marL="0" indent="0">
              <a:buNone/>
            </a:pPr>
            <a:endParaRPr lang="en-GB" sz="2000" i="1" dirty="0"/>
          </a:p>
          <a:p>
            <a:pPr marL="0" indent="0">
              <a:buNone/>
            </a:pPr>
            <a:r>
              <a:rPr lang="en-GB" sz="2000" i="1" dirty="0"/>
              <a:t>Keystore (</a:t>
            </a:r>
            <a:r>
              <a:rPr lang="en-GB" sz="2000" u="sng" dirty="0"/>
              <a:t>Public Key Cryptography Standards (</a:t>
            </a:r>
            <a:r>
              <a:rPr lang="en-GB" sz="2000" u="sng" dirty="0" err="1"/>
              <a:t>pkcs</a:t>
            </a:r>
            <a:r>
              <a:rPr lang="en-GB" sz="2000" u="sng" dirty="0"/>
              <a:t>) o Java KeyStore (JKS))</a:t>
            </a:r>
            <a:r>
              <a:rPr lang="en-GB" sz="2000" i="1" u="sng" dirty="0"/>
              <a:t>:</a:t>
            </a:r>
          </a:p>
          <a:p>
            <a:pPr marL="0" indent="0">
              <a:buNone/>
            </a:pPr>
            <a:r>
              <a:rPr lang="en-GB" sz="2000" b="1" dirty="0"/>
              <a:t>openssl pkcs12 -export -in </a:t>
            </a:r>
            <a:r>
              <a:rPr lang="en-GB" sz="2000" b="1" dirty="0" err="1"/>
              <a:t>cert.pem</a:t>
            </a:r>
            <a:r>
              <a:rPr lang="en-GB" sz="2000" b="1" dirty="0"/>
              <a:t> -</a:t>
            </a:r>
            <a:r>
              <a:rPr lang="en-GB" sz="2000" b="1" dirty="0" err="1"/>
              <a:t>inkey</a:t>
            </a:r>
            <a:r>
              <a:rPr lang="en-GB" sz="2000" b="1" dirty="0"/>
              <a:t> </a:t>
            </a:r>
            <a:r>
              <a:rPr lang="en-GB" sz="2000" b="1" dirty="0" err="1"/>
              <a:t>key.pem</a:t>
            </a:r>
            <a:r>
              <a:rPr lang="en-GB" sz="2000" b="1" dirty="0"/>
              <a:t> -out certificate.p12 -name "certificate“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application.properties</a:t>
            </a:r>
            <a:r>
              <a:rPr lang="en-GB" sz="2000" dirty="0"/>
              <a:t>:</a:t>
            </a:r>
          </a:p>
          <a:p>
            <a:pPr marL="0" indent="0">
              <a:buNone/>
            </a:pPr>
            <a:r>
              <a:rPr lang="en-GB" sz="2000" b="1" dirty="0"/>
              <a:t>server.ssl.key-store-type</a:t>
            </a:r>
            <a:r>
              <a:rPr lang="en-GB" sz="2000" dirty="0"/>
              <a:t>=PKCS12 </a:t>
            </a:r>
          </a:p>
          <a:p>
            <a:pPr marL="0" indent="0">
              <a:buNone/>
            </a:pPr>
            <a:r>
              <a:rPr lang="en-GB" sz="2000" b="1" dirty="0"/>
              <a:t>server.ssl.key-store</a:t>
            </a:r>
            <a:r>
              <a:rPr lang="en-GB" sz="2000" dirty="0"/>
              <a:t>=classpath:certificate.p12 </a:t>
            </a:r>
          </a:p>
          <a:p>
            <a:pPr marL="0" indent="0">
              <a:buNone/>
            </a:pPr>
            <a:r>
              <a:rPr lang="en-GB" sz="2000" b="1" dirty="0"/>
              <a:t>server.ssl.key-store-password</a:t>
            </a:r>
            <a:r>
              <a:rPr lang="en-GB" sz="2000" dirty="0"/>
              <a:t>=1234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088562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0DC105-5F35-4E38-A013-5772876E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OpenSSL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8CA035-E48A-4EC5-A6C2-33DF1368D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23" y="2285077"/>
            <a:ext cx="11392417" cy="3694176"/>
          </a:xfrm>
        </p:spPr>
        <p:txBody>
          <a:bodyPr/>
          <a:lstStyle/>
          <a:p>
            <a:pPr marL="0" indent="0">
              <a:buNone/>
            </a:pPr>
            <a:r>
              <a:rPr lang="it-IT" sz="2000" dirty="0" err="1"/>
              <a:t>curl</a:t>
            </a:r>
            <a:r>
              <a:rPr lang="it-IT" sz="2000" dirty="0"/>
              <a:t> </a:t>
            </a:r>
            <a:r>
              <a:rPr lang="it-IT" sz="2000" b="1" dirty="0"/>
              <a:t>-k </a:t>
            </a:r>
            <a:r>
              <a:rPr lang="it-IT" sz="2000" dirty="0"/>
              <a:t>-u user:fa2089f9-f9c6-4e9d-806d-8f12dd404529 </a:t>
            </a:r>
            <a:r>
              <a:rPr lang="it-IT" sz="20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https://localhost:8080/hello</a:t>
            </a:r>
            <a:endParaRPr lang="it-IT" sz="2000" b="1" dirty="0"/>
          </a:p>
          <a:p>
            <a:pPr marL="0" indent="0">
              <a:buNone/>
            </a:pPr>
            <a:r>
              <a:rPr lang="en-GB" sz="2000" b="1" dirty="0" err="1"/>
              <a:t>L’opzione</a:t>
            </a:r>
            <a:r>
              <a:rPr lang="en-GB" sz="2000" b="1" dirty="0"/>
              <a:t> –k </a:t>
            </a:r>
            <a:r>
              <a:rPr lang="en-GB" sz="2000" b="1" dirty="0" err="1"/>
              <a:t>permette</a:t>
            </a:r>
            <a:r>
              <a:rPr lang="en-GB" sz="2000" b="1" dirty="0"/>
              <a:t> di </a:t>
            </a:r>
            <a:r>
              <a:rPr lang="en-GB" sz="2000" b="1" dirty="0" err="1"/>
              <a:t>evitare</a:t>
            </a:r>
            <a:r>
              <a:rPr lang="en-GB" sz="2000" b="1" dirty="0"/>
              <a:t> la </a:t>
            </a:r>
            <a:r>
              <a:rPr lang="en-GB" sz="2000" b="1" dirty="0" err="1"/>
              <a:t>verifica</a:t>
            </a:r>
            <a:r>
              <a:rPr lang="en-GB" sz="2000" b="1" dirty="0"/>
              <a:t> di </a:t>
            </a:r>
            <a:r>
              <a:rPr lang="en-GB" sz="2000" b="1" dirty="0" err="1"/>
              <a:t>autenticità</a:t>
            </a:r>
            <a:r>
              <a:rPr lang="en-GB" sz="2000" b="1" dirty="0"/>
              <a:t> del </a:t>
            </a:r>
            <a:r>
              <a:rPr lang="en-GB" sz="2000" b="1" dirty="0" err="1"/>
              <a:t>certificato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2548385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C4161-3ED2-4932-9778-DA91A060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 </a:t>
            </a:r>
            <a:r>
              <a:rPr lang="en-GB" dirty="0" err="1"/>
              <a:t>UserDetailsService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2D4EAE0-03E2-4CA4-AE7F-747BCF554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508" y="2763250"/>
            <a:ext cx="10168128" cy="3694176"/>
          </a:xfrm>
        </p:spPr>
        <p:txBody>
          <a:bodyPr/>
          <a:lstStyle/>
          <a:p>
            <a:r>
              <a:rPr lang="en-GB" dirty="0" err="1"/>
              <a:t>Creare</a:t>
            </a:r>
            <a:r>
              <a:rPr lang="en-GB" dirty="0"/>
              <a:t> </a:t>
            </a:r>
            <a:r>
              <a:rPr lang="en-GB" dirty="0" err="1"/>
              <a:t>almeno</a:t>
            </a:r>
            <a:r>
              <a:rPr lang="en-GB" dirty="0"/>
              <a:t> un </a:t>
            </a:r>
            <a:r>
              <a:rPr lang="en-GB" dirty="0" err="1"/>
              <a:t>utente</a:t>
            </a:r>
            <a:r>
              <a:rPr lang="en-GB" dirty="0"/>
              <a:t> con username e password</a:t>
            </a:r>
          </a:p>
          <a:p>
            <a:r>
              <a:rPr lang="en-GB" dirty="0" err="1"/>
              <a:t>Aggiungere</a:t>
            </a:r>
            <a:r>
              <a:rPr lang="en-GB" dirty="0"/>
              <a:t> </a:t>
            </a:r>
            <a:r>
              <a:rPr lang="en-GB" dirty="0" err="1"/>
              <a:t>l’utente</a:t>
            </a:r>
            <a:r>
              <a:rPr lang="en-GB" dirty="0"/>
              <a:t> </a:t>
            </a:r>
            <a:r>
              <a:rPr lang="en-GB" dirty="0" err="1"/>
              <a:t>all’implementazione</a:t>
            </a:r>
            <a:r>
              <a:rPr lang="en-GB" dirty="0"/>
              <a:t> </a:t>
            </a:r>
            <a:r>
              <a:rPr lang="en-GB" dirty="0" err="1"/>
              <a:t>UserDetailsService</a:t>
            </a:r>
            <a:r>
              <a:rPr lang="en-GB" dirty="0"/>
              <a:t> </a:t>
            </a:r>
          </a:p>
          <a:p>
            <a:r>
              <a:rPr lang="en-GB" dirty="0" err="1"/>
              <a:t>Definire</a:t>
            </a:r>
            <a:r>
              <a:rPr lang="en-GB" dirty="0"/>
              <a:t> un </a:t>
            </a:r>
            <a:r>
              <a:rPr lang="en-GB" dirty="0" err="1"/>
              <a:t>PasswordEncoder</a:t>
            </a:r>
            <a:r>
              <a:rPr lang="en-GB" dirty="0"/>
              <a:t> per la </a:t>
            </a:r>
            <a:r>
              <a:rPr lang="en-GB" dirty="0" err="1"/>
              <a:t>verifica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password</a:t>
            </a:r>
          </a:p>
        </p:txBody>
      </p:sp>
    </p:spTree>
    <p:extLst>
      <p:ext uri="{BB962C8B-B14F-4D97-AF65-F5344CB8AC3E}">
        <p14:creationId xmlns:p14="http://schemas.microsoft.com/office/powerpoint/2010/main" val="283426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00021-01A1-43C4-9B6B-8E1093B0F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All’interno di </a:t>
            </a:r>
            <a:r>
              <a:rPr lang="it-IT" dirty="0" err="1"/>
              <a:t>ProjectConfig</a:t>
            </a:r>
            <a:r>
              <a:rPr lang="it-IT" dirty="0"/>
              <a:t> 1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F38B54-D088-46A3-92CF-BCEAA6263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29" y="2167632"/>
            <a:ext cx="10168128" cy="4468060"/>
          </a:xfrm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@Bean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UserDetailsService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userDetailsService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InMemoryUserDetailsManager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User.</a:t>
            </a:r>
            <a:r>
              <a:rPr lang="en-GB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withUsername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"john"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).password(</a:t>
            </a:r>
            <a:r>
              <a:rPr lang="en-GB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).authorities(</a:t>
            </a:r>
            <a:r>
              <a:rPr lang="en-GB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"read"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).build();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userDetailsService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.createUser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userDetailsService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@Bean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PasswordEncoder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passwordEncoder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NoOpPasswordEncoder.getInstance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b="1" dirty="0"/>
              <a:t>curl -k -u john:1234 https://localhost:8080/hello</a:t>
            </a:r>
          </a:p>
        </p:txBody>
      </p:sp>
    </p:spTree>
    <p:extLst>
      <p:ext uri="{BB962C8B-B14F-4D97-AF65-F5344CB8AC3E}">
        <p14:creationId xmlns:p14="http://schemas.microsoft.com/office/powerpoint/2010/main" val="3216922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Freeform: Shape 99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2" name="Freeform: Shape 101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DFED14-3844-4689-BFF3-3FB31033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Virtualizzazione</a:t>
            </a:r>
            <a:r>
              <a:rPr lang="en-US" dirty="0"/>
              <a:t>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EC2B9A-4440-4F49-9FA9-CBD9ECEB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3571" y="625683"/>
            <a:ext cx="6408836" cy="20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0831CA5-1582-4C49-AABE-88B2DF2268FD}"/>
              </a:ext>
            </a:extLst>
          </p:cNvPr>
          <p:cNvSpPr txBox="1"/>
          <p:nvPr/>
        </p:nvSpPr>
        <p:spPr>
          <a:xfrm>
            <a:off x="5174758" y="3027329"/>
            <a:ext cx="70172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Open Sans" panose="020B0606030504020204" pitchFamily="34" charset="0"/>
              </a:rPr>
              <a:t>Un esempio:</a:t>
            </a:r>
            <a:r>
              <a:rPr lang="it-IT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eseguire un server web sul computer.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Vogliamo tenerlo separato dal sistema operativo e dalle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applicazioni. </a:t>
            </a:r>
          </a:p>
          <a:p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Per fare ciò, è possibile eseguire una </a:t>
            </a:r>
            <a:r>
              <a:rPr lang="it-IT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macchina </a:t>
            </a:r>
          </a:p>
          <a:p>
            <a:r>
              <a:rPr lang="it-IT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virtuale</a:t>
            </a:r>
            <a:r>
              <a:rPr lang="it-IT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 contenente il server web. </a:t>
            </a:r>
          </a:p>
          <a:p>
            <a:endParaRPr lang="it-IT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Funziona come un computer separato, ma utilizza il processore 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 la RAM del tuo computer. Quando si avvia la macchina 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virtuale, l’intero sistema operativo viene visualizzato </a:t>
            </a: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in una finestra all’interno del sistema operativo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462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781B6D-FD46-4E00-AD45-336B38F7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Fino ad adesso….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5E6615-84FA-4A75-9023-B41B62DD1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Con la </a:t>
            </a:r>
            <a:r>
              <a:rPr lang="en-GB" dirty="0" err="1"/>
              <a:t>configurazione</a:t>
            </a:r>
            <a:r>
              <a:rPr lang="en-GB" dirty="0"/>
              <a:t> di default, tutti </a:t>
            </a:r>
            <a:r>
              <a:rPr lang="en-GB" dirty="0" err="1"/>
              <a:t>gli</a:t>
            </a:r>
            <a:r>
              <a:rPr lang="en-GB" dirty="0"/>
              <a:t> endpoints </a:t>
            </a:r>
            <a:r>
              <a:rPr lang="en-GB" dirty="0" err="1"/>
              <a:t>sono</a:t>
            </a:r>
            <a:r>
              <a:rPr lang="en-GB" dirty="0"/>
              <a:t> accessibility con username e password.  Per default </a:t>
            </a:r>
            <a:r>
              <a:rPr lang="en-GB" dirty="0" err="1"/>
              <a:t>l’applicazione</a:t>
            </a:r>
            <a:r>
              <a:rPr lang="en-GB" dirty="0"/>
              <a:t> </a:t>
            </a:r>
            <a:r>
              <a:rPr lang="en-GB" dirty="0" err="1"/>
              <a:t>utilizza</a:t>
            </a:r>
            <a:r>
              <a:rPr lang="en-GB" dirty="0"/>
              <a:t> HTTP/HTTPS Basic authentication come </a:t>
            </a:r>
            <a:r>
              <a:rPr lang="en-GB" dirty="0" err="1"/>
              <a:t>metodo</a:t>
            </a:r>
            <a:r>
              <a:rPr lang="en-GB" dirty="0"/>
              <a:t> di </a:t>
            </a:r>
            <a:r>
              <a:rPr lang="en-GB" dirty="0" err="1"/>
              <a:t>autorizzazione</a:t>
            </a:r>
            <a:r>
              <a:rPr lang="en-GB" dirty="0"/>
              <a:t>. </a:t>
            </a:r>
          </a:p>
          <a:p>
            <a:r>
              <a:rPr lang="en-GB" dirty="0"/>
              <a:t>Non tutti </a:t>
            </a:r>
            <a:r>
              <a:rPr lang="en-GB" dirty="0" err="1"/>
              <a:t>gli</a:t>
            </a:r>
            <a:r>
              <a:rPr lang="en-GB" dirty="0"/>
              <a:t> endpoints di </a:t>
            </a:r>
            <a:r>
              <a:rPr lang="en-GB" dirty="0" err="1"/>
              <a:t>un’applicazione</a:t>
            </a:r>
            <a:r>
              <a:rPr lang="en-GB" dirty="0"/>
              <a:t> </a:t>
            </a:r>
            <a:r>
              <a:rPr lang="en-GB" dirty="0" err="1"/>
              <a:t>necessitano</a:t>
            </a:r>
            <a:r>
              <a:rPr lang="en-GB" dirty="0"/>
              <a:t> di </a:t>
            </a:r>
            <a:r>
              <a:rPr lang="en-GB" dirty="0" err="1"/>
              <a:t>essere</a:t>
            </a:r>
            <a:r>
              <a:rPr lang="en-GB" dirty="0"/>
              <a:t> </a:t>
            </a:r>
            <a:r>
              <a:rPr lang="en-GB" dirty="0" err="1"/>
              <a:t>messi</a:t>
            </a:r>
            <a:r>
              <a:rPr lang="en-GB" dirty="0"/>
              <a:t> in </a:t>
            </a:r>
            <a:r>
              <a:rPr lang="en-GB" dirty="0" err="1"/>
              <a:t>sicurezza</a:t>
            </a:r>
            <a:r>
              <a:rPr lang="en-GB" dirty="0"/>
              <a:t> e, per </a:t>
            </a:r>
            <a:r>
              <a:rPr lang="en-GB" dirty="0" err="1"/>
              <a:t>quelli</a:t>
            </a:r>
            <a:r>
              <a:rPr lang="en-GB" dirty="0"/>
              <a:t> che ne </a:t>
            </a:r>
            <a:r>
              <a:rPr lang="en-GB" dirty="0" err="1"/>
              <a:t>necessitano</a:t>
            </a:r>
            <a:r>
              <a:rPr lang="en-GB" dirty="0"/>
              <a:t>, </a:t>
            </a:r>
            <a:r>
              <a:rPr lang="en-GB" dirty="0" err="1"/>
              <a:t>potremmo</a:t>
            </a:r>
            <a:r>
              <a:rPr lang="en-GB" dirty="0"/>
              <a:t> </a:t>
            </a:r>
            <a:r>
              <a:rPr lang="en-GB" dirty="0" err="1"/>
              <a:t>voler</a:t>
            </a:r>
            <a:r>
              <a:rPr lang="en-GB" dirty="0"/>
              <a:t> </a:t>
            </a:r>
            <a:r>
              <a:rPr lang="en-GB" dirty="0" err="1"/>
              <a:t>definire</a:t>
            </a:r>
            <a:r>
              <a:rPr lang="en-GB" dirty="0"/>
              <a:t> </a:t>
            </a:r>
            <a:r>
              <a:rPr lang="en-GB" dirty="0" err="1"/>
              <a:t>differenti</a:t>
            </a:r>
            <a:r>
              <a:rPr lang="en-GB" dirty="0"/>
              <a:t> </a:t>
            </a:r>
            <a:r>
              <a:rPr lang="en-GB" dirty="0" err="1"/>
              <a:t>autorizzazioni</a:t>
            </a:r>
            <a:r>
              <a:rPr lang="en-GB" dirty="0"/>
              <a:t>. </a:t>
            </a:r>
          </a:p>
          <a:p>
            <a:r>
              <a:rPr lang="en-GB" dirty="0"/>
              <a:t>Per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tipologia</a:t>
            </a:r>
            <a:r>
              <a:rPr lang="en-GB" dirty="0"/>
              <a:t> di </a:t>
            </a:r>
            <a:r>
              <a:rPr lang="en-GB" dirty="0" err="1"/>
              <a:t>cambiamenti</a:t>
            </a:r>
            <a:r>
              <a:rPr lang="en-GB" dirty="0"/>
              <a:t> </a:t>
            </a:r>
            <a:r>
              <a:rPr lang="en-GB" dirty="0" err="1"/>
              <a:t>iniziamo</a:t>
            </a:r>
            <a:r>
              <a:rPr lang="en-GB" dirty="0"/>
              <a:t> con </a:t>
            </a:r>
            <a:r>
              <a:rPr lang="en-GB" dirty="0" err="1"/>
              <a:t>l’estendere</a:t>
            </a:r>
            <a:r>
              <a:rPr lang="en-GB" dirty="0"/>
              <a:t> la </a:t>
            </a:r>
            <a:r>
              <a:rPr lang="en-GB" dirty="0" err="1"/>
              <a:t>classe</a:t>
            </a:r>
            <a:r>
              <a:rPr lang="en-GB" dirty="0"/>
              <a:t> </a:t>
            </a:r>
            <a:r>
              <a:rPr lang="en-GB" b="1" dirty="0" err="1"/>
              <a:t>WebSecurityConfigurerAdapter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36842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E47C9B-B754-4944-9401-AA4D9782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</a:t>
            </a:r>
            <a:r>
              <a:rPr lang="it-IT" dirty="0" err="1"/>
              <a:t>Config</a:t>
            </a:r>
            <a:r>
              <a:rPr lang="it-IT" dirty="0"/>
              <a:t> 2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92F39B-9868-4237-8ECB-2696EF3D7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29" y="2561914"/>
            <a:ext cx="11233028" cy="459389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ProjectConfig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WebSecurityConfigurerAdapter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buNone/>
            </a:pP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0" indent="0" algn="l">
              <a:buNone/>
            </a:pPr>
            <a:r>
              <a:rPr lang="en-GB" sz="2000" b="1" dirty="0">
                <a:solidFill>
                  <a:srgbClr val="646464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HttpSecurity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http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      </a:t>
            </a:r>
          </a:p>
          <a:p>
            <a:pPr marL="0" indent="0" algn="l">
              <a:buNone/>
            </a:pP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http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.httpBasic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GB" sz="2000" dirty="0" err="1">
                <a:solidFill>
                  <a:srgbClr val="3F7F5F"/>
                </a:solidFill>
                <a:latin typeface="Consolas" panose="020B0609020204030204" pitchFamily="49" charset="0"/>
              </a:rPr>
              <a:t>http.authorizeRequests</a:t>
            </a:r>
            <a:r>
              <a:rPr lang="en-GB" sz="2000" dirty="0">
                <a:solidFill>
                  <a:srgbClr val="3F7F5F"/>
                </a:solidFill>
                <a:latin typeface="Consolas" panose="020B0609020204030204" pitchFamily="49" charset="0"/>
              </a:rPr>
              <a:t>().</a:t>
            </a:r>
            <a:r>
              <a:rPr lang="en-GB" sz="2000" dirty="0" err="1">
                <a:solidFill>
                  <a:srgbClr val="3F7F5F"/>
                </a:solidFill>
                <a:latin typeface="Consolas" panose="020B0609020204030204" pitchFamily="49" charset="0"/>
              </a:rPr>
              <a:t>anyRequest</a:t>
            </a:r>
            <a:r>
              <a:rPr lang="en-GB" sz="2000" dirty="0">
                <a:solidFill>
                  <a:srgbClr val="3F7F5F"/>
                </a:solidFill>
                <a:latin typeface="Consolas" panose="020B0609020204030204" pitchFamily="49" charset="0"/>
              </a:rPr>
              <a:t>().authenticated();</a:t>
            </a:r>
          </a:p>
          <a:p>
            <a:pPr marL="457200" lvl="1" indent="0">
              <a:buNone/>
            </a:pPr>
            <a:r>
              <a:rPr lang="en-GB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http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.authorizeRequests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anyRequest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permitAll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14356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E4DB9B-33FD-4350-B0CE-11061C0D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 Spring Security, Spring Security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friend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A52301-DD30-496B-9044-E83ABF2FF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Un’aspetto</a:t>
            </a:r>
            <a:r>
              <a:rPr lang="en-GB" dirty="0"/>
              <a:t> che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generare</a:t>
            </a:r>
            <a:r>
              <a:rPr lang="en-GB" dirty="0"/>
              <a:t> </a:t>
            </a:r>
            <a:r>
              <a:rPr lang="en-GB" dirty="0" err="1"/>
              <a:t>confusione</a:t>
            </a:r>
            <a:r>
              <a:rPr lang="en-GB" dirty="0"/>
              <a:t> </a:t>
            </a:r>
            <a:r>
              <a:rPr lang="en-GB" dirty="0" err="1"/>
              <a:t>sull’uso</a:t>
            </a:r>
            <a:r>
              <a:rPr lang="en-GB" dirty="0"/>
              <a:t> di Spring Security è la </a:t>
            </a:r>
            <a:r>
              <a:rPr lang="en-GB" dirty="0" err="1"/>
              <a:t>possibilità</a:t>
            </a:r>
            <a:r>
              <a:rPr lang="en-GB" dirty="0"/>
              <a:t> di </a:t>
            </a:r>
            <a:r>
              <a:rPr lang="en-GB" dirty="0" err="1"/>
              <a:t>configurare</a:t>
            </a:r>
            <a:r>
              <a:rPr lang="en-GB" dirty="0"/>
              <a:t> una </a:t>
            </a:r>
            <a:r>
              <a:rPr lang="en-GB" dirty="0" err="1"/>
              <a:t>cosa</a:t>
            </a:r>
            <a:r>
              <a:rPr lang="en-GB" dirty="0"/>
              <a:t> in </a:t>
            </a:r>
            <a:r>
              <a:rPr lang="en-GB" dirty="0" err="1"/>
              <a:t>differenti</a:t>
            </a:r>
            <a:r>
              <a:rPr lang="en-GB" dirty="0"/>
              <a:t> </a:t>
            </a:r>
            <a:r>
              <a:rPr lang="en-GB" dirty="0" err="1"/>
              <a:t>modi</a:t>
            </a:r>
            <a:r>
              <a:rPr lang="en-GB" dirty="0"/>
              <a:t>. </a:t>
            </a:r>
          </a:p>
          <a:p>
            <a:r>
              <a:rPr lang="en-GB" dirty="0"/>
              <a:t>E’ </a:t>
            </a:r>
            <a:r>
              <a:rPr lang="en-GB" dirty="0" err="1"/>
              <a:t>importante</a:t>
            </a:r>
            <a:r>
              <a:rPr lang="en-GB" dirty="0"/>
              <a:t> </a:t>
            </a:r>
            <a:r>
              <a:rPr lang="en-GB" dirty="0" err="1"/>
              <a:t>conoscere</a:t>
            </a:r>
            <a:r>
              <a:rPr lang="en-GB" dirty="0"/>
              <a:t> le alternative in modo tale da </a:t>
            </a:r>
            <a:r>
              <a:rPr lang="en-GB" dirty="0" err="1"/>
              <a:t>poterle</a:t>
            </a:r>
            <a:r>
              <a:rPr lang="en-GB" dirty="0"/>
              <a:t> </a:t>
            </a:r>
            <a:r>
              <a:rPr lang="en-GB" dirty="0" err="1"/>
              <a:t>individuare</a:t>
            </a:r>
            <a:r>
              <a:rPr lang="en-GB" dirty="0"/>
              <a:t> in </a:t>
            </a:r>
            <a:r>
              <a:rPr lang="en-GB" dirty="0" err="1"/>
              <a:t>codice</a:t>
            </a:r>
            <a:r>
              <a:rPr lang="en-GB" dirty="0"/>
              <a:t> </a:t>
            </a:r>
            <a:r>
              <a:rPr lang="en-GB" dirty="0" err="1"/>
              <a:t>esistente</a:t>
            </a:r>
            <a:r>
              <a:rPr lang="en-GB" dirty="0"/>
              <a:t> e </a:t>
            </a:r>
            <a:r>
              <a:rPr lang="en-GB" dirty="0" err="1"/>
              <a:t>allo</a:t>
            </a:r>
            <a:r>
              <a:rPr lang="en-GB" dirty="0"/>
              <a:t> </a:t>
            </a:r>
            <a:r>
              <a:rPr lang="en-GB" dirty="0" err="1"/>
              <a:t>stesso</a:t>
            </a:r>
            <a:r>
              <a:rPr lang="en-GB" dirty="0"/>
              <a:t> tempo </a:t>
            </a:r>
            <a:r>
              <a:rPr lang="en-GB" dirty="0" err="1"/>
              <a:t>sapere</a:t>
            </a:r>
            <a:r>
              <a:rPr lang="en-GB" dirty="0"/>
              <a:t> </a:t>
            </a:r>
            <a:r>
              <a:rPr lang="en-GB" dirty="0" err="1"/>
              <a:t>ciò</a:t>
            </a:r>
            <a:r>
              <a:rPr lang="en-GB" dirty="0"/>
              <a:t> che </a:t>
            </a:r>
            <a:r>
              <a:rPr lang="en-GB" dirty="0" err="1"/>
              <a:t>costituisce</a:t>
            </a:r>
            <a:r>
              <a:rPr lang="en-GB" dirty="0"/>
              <a:t> una best practice.</a:t>
            </a:r>
          </a:p>
        </p:txBody>
      </p:sp>
    </p:spTree>
    <p:extLst>
      <p:ext uri="{BB962C8B-B14F-4D97-AF65-F5344CB8AC3E}">
        <p14:creationId xmlns:p14="http://schemas.microsoft.com/office/powerpoint/2010/main" val="4118794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1A788-A92E-44C6-9FBD-7C988940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UserDetailsService</a:t>
            </a:r>
            <a:r>
              <a:rPr lang="en-GB" dirty="0"/>
              <a:t> e </a:t>
            </a:r>
            <a:r>
              <a:rPr lang="en-GB" dirty="0" err="1"/>
              <a:t>PasswordEncoder</a:t>
            </a:r>
            <a:r>
              <a:rPr lang="en-GB" dirty="0"/>
              <a:t> in modo alternativo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8EAE94-7293-4683-915D-C95981138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precedenza abbiamo configurato </a:t>
            </a:r>
            <a:r>
              <a:rPr lang="en-GB" dirty="0" err="1"/>
              <a:t>UserDetailsService</a:t>
            </a:r>
            <a:r>
              <a:rPr lang="en-GB" dirty="0"/>
              <a:t> e </a:t>
            </a:r>
            <a:r>
              <a:rPr lang="en-GB" dirty="0" err="1"/>
              <a:t>PasswordEncoder</a:t>
            </a:r>
            <a:r>
              <a:rPr lang="en-GB" dirty="0"/>
              <a:t> come bean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contesto</a:t>
            </a:r>
            <a:r>
              <a:rPr lang="en-GB" dirty="0"/>
              <a:t> Spring.</a:t>
            </a:r>
          </a:p>
          <a:p>
            <a:r>
              <a:rPr lang="en-GB" dirty="0" err="1"/>
              <a:t>Vediamo</a:t>
            </a:r>
            <a:r>
              <a:rPr lang="en-GB" dirty="0"/>
              <a:t> </a:t>
            </a:r>
            <a:r>
              <a:rPr lang="en-GB" dirty="0" err="1"/>
              <a:t>adesso</a:t>
            </a:r>
            <a:r>
              <a:rPr lang="en-GB" dirty="0"/>
              <a:t> come </a:t>
            </a:r>
            <a:r>
              <a:rPr lang="en-GB" dirty="0" err="1"/>
              <a:t>sia</a:t>
            </a:r>
            <a:r>
              <a:rPr lang="en-GB" dirty="0"/>
              <a:t> possible </a:t>
            </a:r>
            <a:r>
              <a:rPr lang="en-GB" dirty="0" err="1"/>
              <a:t>configurarli</a:t>
            </a:r>
            <a:r>
              <a:rPr lang="en-GB" dirty="0"/>
              <a:t> </a:t>
            </a:r>
            <a:r>
              <a:rPr lang="en-GB" dirty="0" err="1"/>
              <a:t>all’interno</a:t>
            </a:r>
            <a:r>
              <a:rPr lang="en-GB" dirty="0"/>
              <a:t> del </a:t>
            </a:r>
            <a:r>
              <a:rPr lang="en-GB" dirty="0" err="1"/>
              <a:t>metodo</a:t>
            </a:r>
            <a:r>
              <a:rPr lang="en-GB" dirty="0"/>
              <a:t> </a:t>
            </a:r>
            <a:r>
              <a:rPr lang="en-GB" b="1" dirty="0"/>
              <a:t>configure.</a:t>
            </a:r>
          </a:p>
          <a:p>
            <a:r>
              <a:rPr lang="en-GB" b="1" dirty="0" err="1"/>
              <a:t>WebSecurityConfigurerAdapter</a:t>
            </a:r>
            <a:r>
              <a:rPr lang="en-GB" b="1" dirty="0"/>
              <a:t> </a:t>
            </a:r>
            <a:r>
              <a:rPr lang="en-GB" dirty="0" err="1"/>
              <a:t>contiene</a:t>
            </a:r>
            <a:r>
              <a:rPr lang="en-GB" dirty="0"/>
              <a:t> 3 </a:t>
            </a:r>
            <a:r>
              <a:rPr lang="en-GB" dirty="0" err="1"/>
              <a:t>differenti</a:t>
            </a:r>
            <a:r>
              <a:rPr lang="en-GB" dirty="0"/>
              <a:t> </a:t>
            </a:r>
            <a:r>
              <a:rPr lang="en-GB" dirty="0" err="1"/>
              <a:t>metodi</a:t>
            </a:r>
            <a:r>
              <a:rPr lang="en-GB" dirty="0"/>
              <a:t> </a:t>
            </a:r>
            <a:r>
              <a:rPr lang="en-GB" b="1" i="1" dirty="0"/>
              <a:t>configure</a:t>
            </a:r>
            <a:r>
              <a:rPr lang="en-GB" dirty="0"/>
              <a:t> che è possible </a:t>
            </a:r>
            <a:r>
              <a:rPr lang="en-GB" dirty="0" err="1"/>
              <a:t>ridefinire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3355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21A788-A92E-44C6-9FBD-7C988940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UserDetailsService</a:t>
            </a:r>
            <a:r>
              <a:rPr lang="en-GB" dirty="0"/>
              <a:t> e </a:t>
            </a:r>
            <a:r>
              <a:rPr lang="en-GB" dirty="0" err="1"/>
              <a:t>PasswordEncoder</a:t>
            </a:r>
            <a:r>
              <a:rPr lang="en-GB" dirty="0"/>
              <a:t> in modo alternativo (Project Config 3)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8EAE94-7293-4683-915D-C95981138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18" y="2114026"/>
            <a:ext cx="11375472" cy="452166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900" b="1" dirty="0" err="1"/>
              <a:t>All’interno</a:t>
            </a:r>
            <a:r>
              <a:rPr lang="en-GB" sz="1900" b="1" dirty="0"/>
              <a:t> di </a:t>
            </a:r>
            <a:r>
              <a:rPr lang="en-GB" sz="1900" b="1" dirty="0" err="1">
                <a:solidFill>
                  <a:srgbClr val="000000"/>
                </a:solidFill>
                <a:latin typeface="+mj-lt"/>
              </a:rPr>
              <a:t>ProjectConfig</a:t>
            </a:r>
            <a:r>
              <a:rPr lang="en-GB" sz="1900" b="1" dirty="0">
                <a:solidFill>
                  <a:srgbClr val="000000"/>
                </a:solidFill>
                <a:latin typeface="+mj-lt"/>
              </a:rPr>
              <a:t> che </a:t>
            </a:r>
            <a:r>
              <a:rPr lang="en-GB" sz="1900" b="1" dirty="0" err="1">
                <a:solidFill>
                  <a:srgbClr val="000000"/>
                </a:solidFill>
                <a:latin typeface="+mj-lt"/>
              </a:rPr>
              <a:t>estende</a:t>
            </a:r>
            <a:r>
              <a:rPr lang="en-GB" sz="19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GB" sz="1900" b="1" dirty="0" err="1"/>
              <a:t>WebSecurityConfigurerAdapter</a:t>
            </a:r>
            <a:r>
              <a:rPr lang="en-GB" sz="1900" b="1" dirty="0"/>
              <a:t>:</a:t>
            </a:r>
          </a:p>
          <a:p>
            <a:pPr marL="0" indent="0">
              <a:buNone/>
            </a:pPr>
            <a:endParaRPr lang="en-GB" sz="1900" b="1" dirty="0"/>
          </a:p>
          <a:p>
            <a:pPr marL="0" indent="0">
              <a:buNone/>
            </a:pPr>
            <a:r>
              <a:rPr lang="en-GB" sz="1800" dirty="0"/>
              <a:t>@Override </a:t>
            </a:r>
          </a:p>
          <a:p>
            <a:pPr marL="0" indent="0">
              <a:buNone/>
            </a:pPr>
            <a:r>
              <a:rPr lang="en-GB" sz="1800" dirty="0"/>
              <a:t>protected void configure( </a:t>
            </a:r>
            <a:r>
              <a:rPr lang="en-GB" sz="1800" dirty="0" err="1"/>
              <a:t>AuthenticationManagerBuilder</a:t>
            </a:r>
            <a:r>
              <a:rPr lang="en-GB" sz="1800" dirty="0"/>
              <a:t> auth) throws Exception { 	</a:t>
            </a:r>
          </a:p>
          <a:p>
            <a:pPr marL="0" indent="0">
              <a:buNone/>
            </a:pPr>
            <a:r>
              <a:rPr lang="en-GB" sz="1800" dirty="0"/>
              <a:t>	var </a:t>
            </a:r>
            <a:r>
              <a:rPr lang="en-GB" sz="1800" dirty="0" err="1"/>
              <a:t>userDetailsService</a:t>
            </a:r>
            <a:r>
              <a:rPr lang="en-GB" sz="1800" dirty="0"/>
              <a:t> = new </a:t>
            </a:r>
            <a:r>
              <a:rPr lang="en-GB" sz="1800" dirty="0" err="1"/>
              <a:t>InMemoryUserDetailsManager</a:t>
            </a:r>
            <a:r>
              <a:rPr lang="en-GB" sz="1800" dirty="0"/>
              <a:t>(); </a:t>
            </a:r>
          </a:p>
          <a:p>
            <a:pPr marL="0" indent="0">
              <a:buNone/>
            </a:pPr>
            <a:r>
              <a:rPr lang="en-GB" sz="1800" dirty="0"/>
              <a:t>	var user = </a:t>
            </a:r>
            <a:r>
              <a:rPr lang="en-GB" sz="1800" dirty="0" err="1"/>
              <a:t>User.withUsername</a:t>
            </a:r>
            <a:r>
              <a:rPr lang="en-GB" sz="1800" dirty="0"/>
              <a:t>("john") .password("1234") .authorities("read") .build(); 	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 err="1"/>
              <a:t>userDetailsService.createUser</a:t>
            </a:r>
            <a:r>
              <a:rPr lang="en-GB" sz="1800" dirty="0"/>
              <a:t>(user); </a:t>
            </a:r>
          </a:p>
          <a:p>
            <a:pPr marL="0" indent="0">
              <a:buNone/>
            </a:pPr>
            <a:r>
              <a:rPr lang="en-GB" sz="1800" dirty="0"/>
              <a:t>	</a:t>
            </a:r>
            <a:r>
              <a:rPr lang="en-GB" sz="1800" dirty="0" err="1"/>
              <a:t>auth.userDetailsService</a:t>
            </a:r>
            <a:r>
              <a:rPr lang="en-GB" sz="1800" dirty="0"/>
              <a:t>(</a:t>
            </a:r>
            <a:r>
              <a:rPr lang="en-GB" sz="1800" dirty="0" err="1"/>
              <a:t>userDetailsService</a:t>
            </a:r>
            <a:r>
              <a:rPr lang="en-GB" sz="1800" dirty="0"/>
              <a:t>).</a:t>
            </a:r>
            <a:r>
              <a:rPr lang="en-GB" sz="1800" dirty="0" err="1"/>
              <a:t>passwordEncoder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	(</a:t>
            </a:r>
            <a:r>
              <a:rPr lang="en-GB" sz="1800" dirty="0" err="1"/>
              <a:t>NoOpPasswordEncoder.getInstance</a:t>
            </a:r>
            <a:r>
              <a:rPr lang="en-GB" sz="1800" dirty="0"/>
              <a:t>()); </a:t>
            </a:r>
          </a:p>
          <a:p>
            <a:pPr marL="0" indent="0">
              <a:buNone/>
            </a:pPr>
            <a:r>
              <a:rPr lang="en-GB" sz="1800" dirty="0"/>
              <a:t>}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 </a:t>
            </a:r>
            <a:r>
              <a:rPr lang="en-GB" sz="1800" b="1" dirty="0"/>
              <a:t>curl -k -u john:1234 https://localhost:8080/hello</a:t>
            </a:r>
          </a:p>
          <a:p>
            <a:pPr marL="0" indent="0">
              <a:buNone/>
            </a:pP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3215830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8E78B0-FD30-4069-9A5A-D7D3575A3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Evitare il mixing di responsabilità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F442BA-1557-4B45-97E8-CF5452367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478024"/>
            <a:ext cx="10847133" cy="3694176"/>
          </a:xfrm>
        </p:spPr>
        <p:txBody>
          <a:bodyPr/>
          <a:lstStyle/>
          <a:p>
            <a:r>
              <a:rPr lang="it-IT" dirty="0"/>
              <a:t>All’interno dei progetti 3-4 si possono vedere diverse varianti di configurazione.</a:t>
            </a:r>
          </a:p>
          <a:p>
            <a:r>
              <a:rPr lang="en-GB" b="1" dirty="0" err="1"/>
              <a:t>Sebbene</a:t>
            </a:r>
            <a:r>
              <a:rPr lang="en-GB" b="1" dirty="0"/>
              <a:t> </a:t>
            </a:r>
            <a:r>
              <a:rPr lang="en-GB" b="1" dirty="0" err="1"/>
              <a:t>corretti</a:t>
            </a:r>
            <a:r>
              <a:rPr lang="en-GB" b="1" dirty="0"/>
              <a:t>, è </a:t>
            </a:r>
            <a:r>
              <a:rPr lang="en-GB" b="1" dirty="0" err="1"/>
              <a:t>buona</a:t>
            </a:r>
            <a:r>
              <a:rPr lang="en-GB" b="1" dirty="0"/>
              <a:t> </a:t>
            </a:r>
            <a:r>
              <a:rPr lang="en-GB" b="1" dirty="0" err="1"/>
              <a:t>norma</a:t>
            </a:r>
            <a:r>
              <a:rPr lang="en-GB" b="1" dirty="0"/>
              <a:t> </a:t>
            </a:r>
            <a:r>
              <a:rPr lang="en-GB" b="1" dirty="0" err="1"/>
              <a:t>evitare</a:t>
            </a:r>
            <a:r>
              <a:rPr lang="en-GB" b="1" dirty="0"/>
              <a:t> </a:t>
            </a:r>
            <a:r>
              <a:rPr lang="en-GB" b="1" dirty="0" err="1"/>
              <a:t>questi</a:t>
            </a:r>
            <a:r>
              <a:rPr lang="en-GB" b="1" dirty="0"/>
              <a:t> </a:t>
            </a:r>
            <a:r>
              <a:rPr lang="en-GB" b="1" dirty="0" err="1"/>
              <a:t>approcci</a:t>
            </a:r>
            <a:r>
              <a:rPr lang="en-GB" dirty="0"/>
              <a:t>.</a:t>
            </a:r>
          </a:p>
          <a:p>
            <a:r>
              <a:rPr lang="en-GB" dirty="0"/>
              <a:t>Spring Security </a:t>
            </a:r>
            <a:r>
              <a:rPr lang="en-GB" dirty="0" err="1"/>
              <a:t>evidenzia</a:t>
            </a:r>
            <a:r>
              <a:rPr lang="en-GB" dirty="0"/>
              <a:t> con la </a:t>
            </a:r>
            <a:r>
              <a:rPr lang="en-GB" dirty="0" err="1"/>
              <a:t>sua</a:t>
            </a:r>
            <a:r>
              <a:rPr lang="en-GB" dirty="0"/>
              <a:t> </a:t>
            </a:r>
            <a:r>
              <a:rPr lang="en-GB" dirty="0" err="1"/>
              <a:t>architettura</a:t>
            </a:r>
            <a:r>
              <a:rPr lang="en-GB" dirty="0"/>
              <a:t> </a:t>
            </a:r>
            <a:r>
              <a:rPr lang="en-GB" dirty="0" err="1"/>
              <a:t>l’importanza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separazione</a:t>
            </a:r>
            <a:r>
              <a:rPr lang="en-GB" dirty="0"/>
              <a:t> di </a:t>
            </a:r>
            <a:r>
              <a:rPr lang="en-GB" dirty="0" err="1"/>
              <a:t>responsabilità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3345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9B9290-96E7-47BC-9105-E32A20C1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AuthenticationProvider</a:t>
            </a:r>
            <a:r>
              <a:rPr lang="en-GB" dirty="0"/>
              <a:t>: la </a:t>
            </a:r>
            <a:r>
              <a:rPr lang="en-GB" dirty="0" err="1"/>
              <a:t>logica</a:t>
            </a:r>
            <a:r>
              <a:rPr lang="en-GB" dirty="0"/>
              <a:t> di </a:t>
            </a:r>
            <a:r>
              <a:rPr lang="en-GB" dirty="0" err="1"/>
              <a:t>autenticazione</a:t>
            </a:r>
            <a:r>
              <a:rPr lang="en-GB" dirty="0"/>
              <a:t> (Project Config 4)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9B0BA3-01CD-4434-A122-AB7E27720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95" y="2226355"/>
            <a:ext cx="11484696" cy="3694176"/>
          </a:xfrm>
        </p:spPr>
        <p:txBody>
          <a:bodyPr/>
          <a:lstStyle/>
          <a:p>
            <a:r>
              <a:rPr lang="en-GB" dirty="0" err="1"/>
              <a:t>Fino</a:t>
            </a:r>
            <a:r>
              <a:rPr lang="en-GB" dirty="0"/>
              <a:t> ad </a:t>
            </a:r>
            <a:r>
              <a:rPr lang="en-GB" dirty="0" err="1"/>
              <a:t>adesso</a:t>
            </a:r>
            <a:r>
              <a:rPr lang="en-GB" dirty="0"/>
              <a:t>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imparato</a:t>
            </a:r>
            <a:r>
              <a:rPr lang="en-GB" dirty="0"/>
              <a:t> </a:t>
            </a:r>
            <a:r>
              <a:rPr lang="en-GB" dirty="0" err="1"/>
              <a:t>l’utilizzo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componenti</a:t>
            </a:r>
            <a:r>
              <a:rPr lang="en-GB" dirty="0"/>
              <a:t> </a:t>
            </a:r>
            <a:r>
              <a:rPr lang="en-GB" dirty="0" err="1"/>
              <a:t>UserDetailsService</a:t>
            </a:r>
            <a:r>
              <a:rPr lang="en-GB" dirty="0"/>
              <a:t> e </a:t>
            </a:r>
            <a:r>
              <a:rPr lang="en-GB" dirty="0" err="1"/>
              <a:t>PasswordEncoder</a:t>
            </a:r>
            <a:r>
              <a:rPr lang="en-GB" dirty="0"/>
              <a:t> in Spring Security ed </a:t>
            </a:r>
            <a:r>
              <a:rPr lang="en-GB" dirty="0" err="1"/>
              <a:t>abbiamo</a:t>
            </a:r>
            <a:r>
              <a:rPr lang="en-GB" dirty="0"/>
              <a:t> visto come </a:t>
            </a:r>
            <a:r>
              <a:rPr lang="en-GB" dirty="0" err="1"/>
              <a:t>configurarli</a:t>
            </a:r>
            <a:r>
              <a:rPr lang="en-GB" dirty="0"/>
              <a:t>. </a:t>
            </a:r>
          </a:p>
          <a:p>
            <a:r>
              <a:rPr lang="en-GB" dirty="0" err="1"/>
              <a:t>Analizziamo</a:t>
            </a:r>
            <a:r>
              <a:rPr lang="en-GB" dirty="0"/>
              <a:t> </a:t>
            </a:r>
            <a:r>
              <a:rPr lang="en-GB" dirty="0" err="1"/>
              <a:t>adesso</a:t>
            </a:r>
            <a:r>
              <a:rPr lang="en-GB" dirty="0"/>
              <a:t> il </a:t>
            </a:r>
            <a:r>
              <a:rPr lang="en-GB" dirty="0" err="1"/>
              <a:t>componente</a:t>
            </a:r>
            <a:r>
              <a:rPr lang="en-GB" dirty="0"/>
              <a:t> che li </a:t>
            </a:r>
            <a:r>
              <a:rPr lang="en-GB" dirty="0" err="1"/>
              <a:t>utilizza</a:t>
            </a:r>
            <a:r>
              <a:rPr lang="en-GB" dirty="0"/>
              <a:t> : </a:t>
            </a:r>
            <a:r>
              <a:rPr lang="en-GB" dirty="0" err="1"/>
              <a:t>L’AuthenticationProvider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74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1B1437-6A2E-4B91-8CE8-FE8980D7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AuthenticationProvider</a:t>
            </a:r>
            <a:r>
              <a:rPr lang="en-GB" dirty="0"/>
              <a:t>: la </a:t>
            </a:r>
            <a:r>
              <a:rPr lang="en-GB" dirty="0" err="1"/>
              <a:t>logica</a:t>
            </a:r>
            <a:r>
              <a:rPr lang="en-GB" dirty="0"/>
              <a:t> di </a:t>
            </a:r>
            <a:r>
              <a:rPr lang="en-GB" dirty="0" err="1"/>
              <a:t>autenticazione</a:t>
            </a:r>
            <a:r>
              <a:rPr lang="en-GB" dirty="0"/>
              <a:t> (Project Config 4)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EE943A-9E34-47E5-BF92-52973426E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618" y="2159242"/>
            <a:ext cx="5771793" cy="4577117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GB" sz="1100" dirty="0">
                <a:solidFill>
                  <a:srgbClr val="646464"/>
                </a:solidFill>
                <a:latin typeface="Consolas" panose="020B0609020204030204" pitchFamily="49" charset="0"/>
              </a:rPr>
              <a:t>@Component</a:t>
            </a:r>
          </a:p>
          <a:p>
            <a:pPr marL="0" indent="0" algn="l">
              <a:buNone/>
            </a:pP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CustomAuthenticationProvider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>
              <a:buNone/>
            </a:pP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chemeClr val="accent4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algn="l">
              <a:buNone/>
            </a:pPr>
            <a:r>
              <a:rPr lang="en-GB" sz="11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0" indent="0" algn="l">
              <a:buNone/>
            </a:pP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Authentication authenticate(Authentication </a:t>
            </a:r>
            <a:r>
              <a:rPr lang="en-GB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authentication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 algn="l">
              <a:buNone/>
            </a:pP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throws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AuthenticationException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buNone/>
            </a:pPr>
            <a:r>
              <a:rPr lang="en-GB" sz="1100" dirty="0">
                <a:solidFill>
                  <a:srgbClr val="3F7F5F"/>
                </a:solidFill>
                <a:latin typeface="Consolas" panose="020B0609020204030204" pitchFamily="49" charset="0"/>
              </a:rPr>
              <a:t>      // Authentication logic here</a:t>
            </a:r>
          </a:p>
          <a:p>
            <a:pPr marL="457200" lvl="1" indent="0">
              <a:buNone/>
            </a:pP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GB" sz="1100" dirty="0">
                <a:solidFill>
                  <a:srgbClr val="6A3E3E"/>
                </a:solidFill>
                <a:latin typeface="Consolas" panose="020B0609020204030204" pitchFamily="49" charset="0"/>
              </a:rPr>
              <a:t>username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100" dirty="0" err="1">
                <a:solidFill>
                  <a:srgbClr val="6A3E3E"/>
                </a:solidFill>
                <a:latin typeface="Consolas" panose="020B0609020204030204" pitchFamily="49" charset="0"/>
              </a:rPr>
              <a:t>authentication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GB" sz="1100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GB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valueOf</a:t>
            </a:r>
            <a:r>
              <a:rPr lang="en-GB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1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authentication</a:t>
            </a:r>
            <a:r>
              <a:rPr lang="en-GB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.getCredentials</a:t>
            </a:r>
            <a:r>
              <a:rPr lang="en-GB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1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john"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username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 &amp;&amp; </a:t>
            </a:r>
            <a:r>
              <a:rPr lang="en-GB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"1234"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.equals(</a:t>
            </a:r>
            <a:r>
              <a:rPr lang="en-GB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marL="457200" lvl="1" indent="0">
              <a:buNone/>
            </a:pP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UsernamePasswordAuthenticationToken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username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 		                                  </a:t>
            </a:r>
            <a:r>
              <a:rPr lang="en-GB" sz="1100" b="1" dirty="0">
                <a:solidFill>
                  <a:srgbClr val="6A3E3E"/>
                </a:solidFill>
                <a:latin typeface="Consolas" panose="020B0609020204030204" pitchFamily="49" charset="0"/>
              </a:rPr>
              <a:t>password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Arrays.</a:t>
            </a:r>
            <a:r>
              <a:rPr lang="en-GB" sz="11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asList</a:t>
            </a:r>
            <a:r>
              <a:rPr lang="en-GB" sz="11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AuthenticationCredentialsNotFoundException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100" b="1" dirty="0">
                <a:solidFill>
                  <a:srgbClr val="2A00FF"/>
                </a:solidFill>
                <a:latin typeface="Consolas" panose="020B0609020204030204" pitchFamily="49" charset="0"/>
              </a:rPr>
              <a:t>"Error!"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1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D092750-A6C2-46A3-926B-46D81DDD450F}"/>
              </a:ext>
            </a:extLst>
          </p:cNvPr>
          <p:cNvSpPr txBox="1"/>
          <p:nvPr/>
        </p:nvSpPr>
        <p:spPr>
          <a:xfrm>
            <a:off x="6392411" y="2567225"/>
            <a:ext cx="531073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GB" sz="1200" dirty="0">
                <a:solidFill>
                  <a:srgbClr val="646464"/>
                </a:solidFill>
                <a:latin typeface="Consolas" panose="020B0609020204030204" pitchFamily="49" charset="0"/>
              </a:rPr>
              <a:t>@Oerride</a:t>
            </a:r>
          </a:p>
          <a:p>
            <a:pPr lvl="1"/>
            <a:r>
              <a:rPr lang="en-GB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supports(Class&lt;?&gt; </a:t>
            </a:r>
            <a:r>
              <a:rPr lang="en-GB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authenticationType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GB" sz="1200" dirty="0">
                <a:solidFill>
                  <a:srgbClr val="3F7F5F"/>
                </a:solidFill>
                <a:latin typeface="Consolas" panose="020B0609020204030204" pitchFamily="49" charset="0"/>
              </a:rPr>
              <a:t> // Type of the Authentication implementation here</a:t>
            </a:r>
          </a:p>
          <a:p>
            <a:pPr lvl="1"/>
            <a:r>
              <a:rPr lang="en-GB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return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UsernamePasswordAuthenticationToken.</a:t>
            </a:r>
            <a:r>
              <a:rPr lang="en-GB" sz="12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lvl="1"/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isAssignableFrom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authenticationType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en-GB" sz="1600" dirty="0">
                <a:solidFill>
                  <a:schemeClr val="accent4"/>
                </a:solidFill>
                <a:latin typeface="Consolas" panose="020B0609020204030204" pitchFamily="49" charset="0"/>
              </a:rPr>
              <a:t>}</a:t>
            </a:r>
            <a:endParaRPr lang="en-GB" sz="1600" dirty="0">
              <a:solidFill>
                <a:schemeClr val="accent4"/>
              </a:solidFill>
            </a:endParaRPr>
          </a:p>
          <a:p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747116-AF75-49E4-80B0-E33A13D20BDC}"/>
              </a:ext>
            </a:extLst>
          </p:cNvPr>
          <p:cNvSpPr txBox="1"/>
          <p:nvPr/>
        </p:nvSpPr>
        <p:spPr>
          <a:xfrm>
            <a:off x="6678377" y="4290774"/>
            <a:ext cx="50247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if-else </a:t>
            </a:r>
            <a:r>
              <a:rPr lang="en-GB" i="1" dirty="0" err="1"/>
              <a:t>sostituisce</a:t>
            </a:r>
            <a:r>
              <a:rPr lang="en-GB" i="1" dirty="0"/>
              <a:t> </a:t>
            </a:r>
            <a:r>
              <a:rPr lang="en-GB" i="1" dirty="0" err="1"/>
              <a:t>UserDetailsService</a:t>
            </a:r>
            <a:r>
              <a:rPr lang="en-GB" i="1" dirty="0"/>
              <a:t> e</a:t>
            </a:r>
          </a:p>
          <a:p>
            <a:r>
              <a:rPr lang="en-GB" i="1" dirty="0" err="1"/>
              <a:t>PasswordEncoder</a:t>
            </a:r>
            <a:r>
              <a:rPr lang="en-GB" i="1" dirty="0"/>
              <a:t>. Non è </a:t>
            </a:r>
            <a:r>
              <a:rPr lang="en-GB" i="1" dirty="0" err="1"/>
              <a:t>richiesto</a:t>
            </a:r>
            <a:r>
              <a:rPr lang="en-GB" i="1" dirty="0"/>
              <a:t> </a:t>
            </a:r>
            <a:r>
              <a:rPr lang="en-GB" i="1" dirty="0" err="1"/>
              <a:t>utilizzarli</a:t>
            </a:r>
            <a:r>
              <a:rPr lang="en-GB" i="1" dirty="0"/>
              <a:t>, ma se </a:t>
            </a:r>
            <a:r>
              <a:rPr lang="en-GB" i="1" dirty="0" err="1"/>
              <a:t>si</a:t>
            </a:r>
            <a:r>
              <a:rPr lang="en-GB" i="1" dirty="0"/>
              <a:t> </a:t>
            </a:r>
            <a:r>
              <a:rPr lang="en-GB" i="1" dirty="0" err="1"/>
              <a:t>lavora</a:t>
            </a:r>
            <a:r>
              <a:rPr lang="en-GB" i="1" dirty="0"/>
              <a:t> con </a:t>
            </a:r>
            <a:r>
              <a:rPr lang="en-GB" i="1" dirty="0" err="1"/>
              <a:t>utenti</a:t>
            </a:r>
            <a:r>
              <a:rPr lang="en-GB" i="1" dirty="0"/>
              <a:t> e password è fortemente </a:t>
            </a:r>
            <a:r>
              <a:rPr lang="en-GB" i="1" dirty="0" err="1"/>
              <a:t>consigliato</a:t>
            </a:r>
            <a:r>
              <a:rPr lang="en-GB" i="1" dirty="0"/>
              <a:t> </a:t>
            </a:r>
            <a:r>
              <a:rPr lang="en-GB" i="1" dirty="0" err="1"/>
              <a:t>separare</a:t>
            </a:r>
            <a:r>
              <a:rPr lang="en-GB" i="1" dirty="0"/>
              <a:t> la </a:t>
            </a:r>
            <a:r>
              <a:rPr lang="en-GB" i="1" dirty="0" err="1"/>
              <a:t>logica</a:t>
            </a:r>
            <a:r>
              <a:rPr lang="en-GB" i="1" dirty="0"/>
              <a:t> di </a:t>
            </a:r>
            <a:r>
              <a:rPr lang="en-GB" i="1" dirty="0" err="1"/>
              <a:t>gestione</a:t>
            </a:r>
            <a:r>
              <a:rPr lang="en-GB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04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D15EDF-90C9-4400-B154-B9D80C95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Registriamo l’</a:t>
            </a:r>
            <a:r>
              <a:rPr lang="it-IT" dirty="0" err="1"/>
              <a:t>AutenticationProvider</a:t>
            </a:r>
            <a:r>
              <a:rPr lang="it-IT" dirty="0"/>
              <a:t> (Project </a:t>
            </a:r>
            <a:r>
              <a:rPr lang="it-IT" dirty="0" err="1"/>
              <a:t>Config</a:t>
            </a:r>
            <a:r>
              <a:rPr lang="it-IT" dirty="0"/>
              <a:t> 4)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69CBC9-F586-41A5-83F0-85C19C6C5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10" y="2307108"/>
            <a:ext cx="10458685" cy="4358612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CustomAuthenticationProvider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AuthenticationManagerBuilder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auth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   </a:t>
            </a: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auth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.authenticationProvider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HttpSecurity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http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   </a:t>
            </a: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http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.httpBasic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   </a:t>
            </a: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http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.authorizeRequests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anyRequest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().authenticated();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9742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F43F17-A046-43EC-9A25-E91FF937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Separare le configurazioni (Project </a:t>
            </a:r>
            <a:r>
              <a:rPr lang="it-IT" dirty="0" err="1"/>
              <a:t>Config</a:t>
            </a:r>
            <a:r>
              <a:rPr lang="it-IT" dirty="0"/>
              <a:t> 5)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720F99-9A65-4037-B749-B23DA8363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89" y="2478024"/>
            <a:ext cx="10780021" cy="3694176"/>
          </a:xfrm>
        </p:spPr>
        <p:txBody>
          <a:bodyPr/>
          <a:lstStyle/>
          <a:p>
            <a:r>
              <a:rPr lang="it-IT" dirty="0"/>
              <a:t>Una configurazione per la gestione degli utenti</a:t>
            </a:r>
          </a:p>
          <a:p>
            <a:r>
              <a:rPr lang="it-IT" dirty="0"/>
              <a:t>Una configurazione per il provider di autenticazione</a:t>
            </a:r>
          </a:p>
          <a:p>
            <a:r>
              <a:rPr lang="it-IT" dirty="0"/>
              <a:t>Una sola classe può estendere </a:t>
            </a:r>
            <a:r>
              <a:rPr lang="en-GB" dirty="0" err="1">
                <a:solidFill>
                  <a:srgbClr val="000000"/>
                </a:solidFill>
              </a:rPr>
              <a:t>WebSecurityConfigurerAdapter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84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21517D-9EED-4B45-9C1A-569AE2C68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2800"/>
              <a:t>Docker</a:t>
            </a:r>
            <a:endParaRPr lang="en-GB" sz="2800"/>
          </a:p>
        </p:txBody>
      </p:sp>
      <p:sp>
        <p:nvSpPr>
          <p:cNvPr id="2055" name="Rectangle 13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6" name="Rectangle 14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BA781E-209D-4AD6-ACA1-E7A298B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572132" cy="3560251"/>
          </a:xfrm>
        </p:spPr>
        <p:txBody>
          <a:bodyPr>
            <a:normAutofit/>
          </a:bodyPr>
          <a:lstStyle/>
          <a:p>
            <a:r>
              <a:rPr lang="it-IT" sz="1700" b="1" i="0" dirty="0">
                <a:effectLst/>
                <a:latin typeface="Roboto" panose="02000000000000000000" pitchFamily="2" charset="0"/>
              </a:rPr>
              <a:t>Docker</a:t>
            </a:r>
            <a:r>
              <a:rPr lang="it-IT" sz="1700" b="0" i="0" dirty="0">
                <a:effectLst/>
                <a:latin typeface="Roboto" panose="02000000000000000000" pitchFamily="2" charset="0"/>
              </a:rPr>
              <a:t> è un software opensource per il </a:t>
            </a:r>
            <a:r>
              <a:rPr lang="it-IT" sz="1700" b="0" i="1" dirty="0">
                <a:effectLst/>
                <a:latin typeface="Roboto" panose="02000000000000000000" pitchFamily="2" charset="0"/>
              </a:rPr>
              <a:t>deployment</a:t>
            </a:r>
            <a:r>
              <a:rPr lang="it-IT" sz="1700" b="0" i="0" dirty="0">
                <a:effectLst/>
                <a:latin typeface="Roboto" panose="02000000000000000000" pitchFamily="2" charset="0"/>
              </a:rPr>
              <a:t> e la gestione dei </a:t>
            </a:r>
            <a:r>
              <a:rPr lang="it-IT" sz="1700" b="1" i="1" dirty="0">
                <a:effectLst/>
                <a:latin typeface="Roboto" panose="02000000000000000000" pitchFamily="2" charset="0"/>
              </a:rPr>
              <a:t>container</a:t>
            </a:r>
            <a:r>
              <a:rPr lang="it-IT" sz="1700" b="0" i="0" dirty="0">
                <a:effectLst/>
                <a:latin typeface="Roboto" panose="02000000000000000000" pitchFamily="2" charset="0"/>
              </a:rPr>
              <a:t> ovvero dei contenitori all'interno delle quali vengono inserite ed eseguite applicazioni specifiche.</a:t>
            </a:r>
            <a:endParaRPr lang="en-GB" sz="1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CA1C6E-FC5B-470D-A11D-7901E331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2130552"/>
            <a:ext cx="6656832" cy="24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886D71B-7FAA-40F2-BB85-FC4DDCF201B6}"/>
              </a:ext>
            </a:extLst>
          </p:cNvPr>
          <p:cNvSpPr txBox="1"/>
          <p:nvPr/>
        </p:nvSpPr>
        <p:spPr>
          <a:xfrm>
            <a:off x="9471170" y="4899171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Virtualizzazione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8ADFEFD-FAEB-4750-9807-87A9530C8C67}"/>
              </a:ext>
            </a:extLst>
          </p:cNvPr>
          <p:cNvSpPr txBox="1"/>
          <p:nvPr/>
        </p:nvSpPr>
        <p:spPr>
          <a:xfrm>
            <a:off x="5851458" y="4899171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Container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588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289E02-C987-42D0-AFB6-088A3E3F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utenti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BC693E-9DB5-48BD-8737-5697EDE03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UserDetails</a:t>
            </a:r>
            <a:r>
              <a:rPr lang="en-GB" dirty="0"/>
              <a:t>: </a:t>
            </a:r>
            <a:r>
              <a:rPr lang="en-GB" dirty="0" err="1"/>
              <a:t>descrive</a:t>
            </a:r>
            <a:r>
              <a:rPr lang="en-GB" dirty="0"/>
              <a:t> un </a:t>
            </a:r>
            <a:r>
              <a:rPr lang="en-GB" dirty="0" err="1"/>
              <a:t>utente</a:t>
            </a:r>
            <a:r>
              <a:rPr lang="en-GB" dirty="0"/>
              <a:t> in Spring Security. </a:t>
            </a:r>
          </a:p>
          <a:p>
            <a:r>
              <a:rPr lang="en-GB" b="1" dirty="0" err="1"/>
              <a:t>GrantedAuthority</a:t>
            </a:r>
            <a:r>
              <a:rPr lang="en-GB" dirty="0"/>
              <a:t>: le </a:t>
            </a:r>
            <a:r>
              <a:rPr lang="en-GB" dirty="0" err="1"/>
              <a:t>azioni</a:t>
            </a:r>
            <a:r>
              <a:rPr lang="en-GB" dirty="0"/>
              <a:t> che un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eseguire</a:t>
            </a:r>
            <a:r>
              <a:rPr lang="en-GB" dirty="0"/>
              <a:t>.  </a:t>
            </a:r>
          </a:p>
          <a:p>
            <a:r>
              <a:rPr lang="en-GB" b="1" dirty="0" err="1"/>
              <a:t>UserDetailsManager</a:t>
            </a:r>
            <a:r>
              <a:rPr lang="en-GB" dirty="0"/>
              <a:t> che </a:t>
            </a:r>
            <a:r>
              <a:rPr lang="en-GB" dirty="0" err="1"/>
              <a:t>estende</a:t>
            </a:r>
            <a:r>
              <a:rPr lang="en-GB" dirty="0"/>
              <a:t> lo </a:t>
            </a:r>
            <a:r>
              <a:rPr lang="en-GB" b="1" dirty="0" err="1"/>
              <a:t>UserDetailsService</a:t>
            </a:r>
            <a:r>
              <a:rPr lang="en-GB" dirty="0"/>
              <a:t> contract. </a:t>
            </a:r>
            <a:r>
              <a:rPr lang="en-GB" dirty="0" err="1"/>
              <a:t>Gestisce</a:t>
            </a:r>
            <a:r>
              <a:rPr lang="en-GB" dirty="0"/>
              <a:t> anche la </a:t>
            </a:r>
            <a:r>
              <a:rPr lang="en-GB" dirty="0" err="1"/>
              <a:t>creazione</a:t>
            </a:r>
            <a:r>
              <a:rPr lang="en-GB" dirty="0"/>
              <a:t> di un </a:t>
            </a:r>
            <a:r>
              <a:rPr lang="en-GB" dirty="0" err="1"/>
              <a:t>utente</a:t>
            </a:r>
            <a:r>
              <a:rPr lang="en-GB" dirty="0"/>
              <a:t> e la </a:t>
            </a:r>
            <a:r>
              <a:rPr lang="en-GB" dirty="0" err="1"/>
              <a:t>cancellazione</a:t>
            </a:r>
            <a:r>
              <a:rPr lang="en-GB" dirty="0"/>
              <a:t> o </a:t>
            </a:r>
            <a:r>
              <a:rPr lang="en-GB" dirty="0" err="1"/>
              <a:t>modifica</a:t>
            </a:r>
            <a:r>
              <a:rPr lang="en-GB" dirty="0"/>
              <a:t> di una password.</a:t>
            </a:r>
          </a:p>
        </p:txBody>
      </p:sp>
    </p:spTree>
    <p:extLst>
      <p:ext uri="{BB962C8B-B14F-4D97-AF65-F5344CB8AC3E}">
        <p14:creationId xmlns:p14="http://schemas.microsoft.com/office/powerpoint/2010/main" val="3299239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289E02-C987-42D0-AFB6-088A3E3F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utenti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BC693E-9DB5-48BD-8737-5697EDE03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83" y="2147582"/>
            <a:ext cx="11576807" cy="4024618"/>
          </a:xfrm>
        </p:spPr>
        <p:txBody>
          <a:bodyPr>
            <a:normAutofit/>
          </a:bodyPr>
          <a:lstStyle/>
          <a:p>
            <a:r>
              <a:rPr lang="en-GB" sz="2400" dirty="0" err="1"/>
              <a:t>Cerchiamo</a:t>
            </a:r>
            <a:r>
              <a:rPr lang="en-GB" sz="2400" dirty="0"/>
              <a:t> di </a:t>
            </a:r>
            <a:r>
              <a:rPr lang="en-GB" sz="2400" dirty="0" err="1"/>
              <a:t>comprendere</a:t>
            </a:r>
            <a:r>
              <a:rPr lang="en-GB" sz="2400" dirty="0"/>
              <a:t> come Spring Security </a:t>
            </a:r>
            <a:r>
              <a:rPr lang="en-GB" sz="2400" dirty="0" err="1"/>
              <a:t>definisce</a:t>
            </a:r>
            <a:r>
              <a:rPr lang="en-GB" sz="2400" dirty="0"/>
              <a:t> e </a:t>
            </a:r>
            <a:r>
              <a:rPr lang="en-GB" sz="2400" dirty="0" err="1"/>
              <a:t>gestisce</a:t>
            </a:r>
            <a:r>
              <a:rPr lang="en-GB" sz="2400" dirty="0"/>
              <a:t> </a:t>
            </a:r>
            <a:r>
              <a:rPr lang="en-GB" sz="2400" dirty="0" err="1"/>
              <a:t>utenti</a:t>
            </a:r>
            <a:r>
              <a:rPr lang="en-GB" sz="2400" dirty="0"/>
              <a:t> ed </a:t>
            </a:r>
            <a:r>
              <a:rPr lang="en-GB" sz="2400" dirty="0" err="1"/>
              <a:t>autorizzazioni</a:t>
            </a:r>
            <a:r>
              <a:rPr lang="en-GB" sz="2400" dirty="0"/>
              <a:t> (</a:t>
            </a:r>
            <a:r>
              <a:rPr lang="en-GB" sz="2400" b="1" dirty="0" err="1"/>
              <a:t>UserDetails</a:t>
            </a:r>
            <a:r>
              <a:rPr lang="en-GB" sz="2400" dirty="0"/>
              <a:t> e </a:t>
            </a:r>
            <a:r>
              <a:rPr lang="en-GB" sz="2400" b="1" dirty="0" err="1"/>
              <a:t>GrantedAuthority</a:t>
            </a:r>
            <a:r>
              <a:rPr lang="en-GB" sz="2400" dirty="0"/>
              <a:t>). </a:t>
            </a:r>
          </a:p>
          <a:p>
            <a:r>
              <a:rPr lang="en-GB" sz="2400" dirty="0"/>
              <a:t>Andiamo in </a:t>
            </a:r>
            <a:r>
              <a:rPr lang="en-GB" sz="2400" dirty="0" err="1"/>
              <a:t>dettaglio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b="1" dirty="0" err="1"/>
              <a:t>UserDetailsService</a:t>
            </a:r>
            <a:r>
              <a:rPr lang="en-GB" sz="2400" dirty="0"/>
              <a:t> e come </a:t>
            </a:r>
            <a:r>
              <a:rPr lang="en-GB" sz="2400" b="1" dirty="0" err="1"/>
              <a:t>UserDetailsManager</a:t>
            </a:r>
            <a:r>
              <a:rPr lang="en-GB" sz="2400" dirty="0"/>
              <a:t> la </a:t>
            </a:r>
            <a:r>
              <a:rPr lang="en-GB" sz="2400" dirty="0" err="1"/>
              <a:t>estende</a:t>
            </a:r>
            <a:r>
              <a:rPr lang="en-GB" sz="2400" dirty="0"/>
              <a:t>. </a:t>
            </a:r>
          </a:p>
          <a:p>
            <a:r>
              <a:rPr lang="en-GB" sz="2400" dirty="0" err="1"/>
              <a:t>Esistono</a:t>
            </a:r>
            <a:r>
              <a:rPr lang="en-GB" sz="2400" dirty="0"/>
              <a:t> diverse </a:t>
            </a:r>
            <a:r>
              <a:rPr lang="en-GB" sz="2400" dirty="0" err="1"/>
              <a:t>implementazioni</a:t>
            </a:r>
            <a:r>
              <a:rPr lang="en-GB" sz="2400" dirty="0"/>
              <a:t> per  </a:t>
            </a:r>
            <a:r>
              <a:rPr lang="en-GB" sz="2400" dirty="0" err="1"/>
              <a:t>UserDetailsManager</a:t>
            </a:r>
            <a:r>
              <a:rPr lang="en-GB" sz="2400" dirty="0"/>
              <a:t> (</a:t>
            </a:r>
            <a:r>
              <a:rPr lang="en-GB" sz="2400" i="1" dirty="0" err="1"/>
              <a:t>InMemoryUserDetailsManager</a:t>
            </a:r>
            <a:r>
              <a:rPr lang="en-GB" sz="2400" i="1" dirty="0"/>
              <a:t>, </a:t>
            </a:r>
            <a:r>
              <a:rPr lang="en-GB" sz="2400" i="1" dirty="0" err="1"/>
              <a:t>JdbcUserDetailsManager</a:t>
            </a:r>
            <a:r>
              <a:rPr lang="en-GB" sz="2400" i="1" dirty="0"/>
              <a:t>, </a:t>
            </a:r>
            <a:r>
              <a:rPr lang="en-GB" sz="2400" i="1" dirty="0" err="1"/>
              <a:t>LdapUserDetailsManager</a:t>
            </a:r>
            <a:r>
              <a:rPr lang="en-GB" sz="2400" dirty="0"/>
              <a:t>).</a:t>
            </a:r>
          </a:p>
          <a:p>
            <a:r>
              <a:rPr lang="en-GB" sz="2400" dirty="0" err="1"/>
              <a:t>Vedremo</a:t>
            </a:r>
            <a:r>
              <a:rPr lang="en-GB" sz="2400" dirty="0"/>
              <a:t> in </a:t>
            </a:r>
            <a:r>
              <a:rPr lang="en-GB" sz="2400" dirty="0" err="1"/>
              <a:t>particolare</a:t>
            </a:r>
            <a:r>
              <a:rPr lang="en-GB" sz="2400" dirty="0"/>
              <a:t> </a:t>
            </a:r>
            <a:r>
              <a:rPr lang="en-GB" sz="2400" b="1" dirty="0" err="1"/>
              <a:t>JdbcUserDetailsManager</a:t>
            </a:r>
            <a:r>
              <a:rPr lang="en-GB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8572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730DE1-2D00-4117-A454-AA8D9AFFD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Interfacce </a:t>
            </a:r>
            <a:r>
              <a:rPr lang="it-IT" dirty="0" err="1"/>
              <a:t>UserDetails</a:t>
            </a:r>
            <a:r>
              <a:rPr lang="it-IT" dirty="0"/>
              <a:t> e </a:t>
            </a:r>
            <a:r>
              <a:rPr lang="it-IT" dirty="0" err="1"/>
              <a:t>GrantedAuthority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B76DDA-BD19-40F0-A885-8F75CFF34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UserDetails</a:t>
            </a:r>
            <a:r>
              <a:rPr lang="it-IT" dirty="0"/>
              <a:t> descrive un utente nel modo compreso da Spring Security.</a:t>
            </a:r>
          </a:p>
          <a:p>
            <a:r>
              <a:rPr lang="it-IT" dirty="0" err="1"/>
              <a:t>GrantedAuthority</a:t>
            </a:r>
            <a:r>
              <a:rPr lang="it-IT" dirty="0"/>
              <a:t> descrive ciò che un utente può fare(</a:t>
            </a:r>
            <a:r>
              <a:rPr lang="it-IT" dirty="0" err="1"/>
              <a:t>authorities</a:t>
            </a:r>
            <a:r>
              <a:rPr lang="it-IT" dirty="0"/>
              <a:t>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241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730DE1-2D00-4117-A454-AA8D9AFF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Interfacce UserDetails e GrantedAuthority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4FD18BA-9413-46A4-BEFB-E266025A0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888682"/>
            <a:ext cx="6846363" cy="492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28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8730DE1-2D00-4117-A454-AA8D9AFFD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 err="1"/>
              <a:t>UserDetails</a:t>
            </a:r>
            <a:r>
              <a:rPr lang="en-US" sz="3100" dirty="0"/>
              <a:t>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C62C544-FDF2-43F6-8B39-DA10A149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1" y="1929448"/>
            <a:ext cx="11420856" cy="351191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0F91CFE-AB5C-48E6-A222-59A1E2CFE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1" y="5182403"/>
            <a:ext cx="3265560" cy="158508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0A2E2C-EFFB-40FE-B779-866FD5B75A9A}"/>
              </a:ext>
            </a:extLst>
          </p:cNvPr>
          <p:cNvSpPr txBox="1"/>
          <p:nvPr/>
        </p:nvSpPr>
        <p:spPr>
          <a:xfrm>
            <a:off x="4665306" y="5735091"/>
            <a:ext cx="6522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Per un utente possiamo, in base al contratto </a:t>
            </a:r>
            <a:r>
              <a:rPr lang="it-IT" b="1" dirty="0" err="1"/>
              <a:t>UserDetails</a:t>
            </a:r>
            <a:r>
              <a:rPr lang="it-IT" b="1" dirty="0"/>
              <a:t>, </a:t>
            </a:r>
          </a:p>
          <a:p>
            <a:r>
              <a:rPr lang="it-IT" b="1" dirty="0"/>
              <a:t>effettuare le operazioni</a:t>
            </a:r>
            <a:endParaRPr lang="en-GB" b="1" dirty="0"/>
          </a:p>
        </p:txBody>
      </p:sp>
      <p:sp>
        <p:nvSpPr>
          <p:cNvPr id="11" name="Freccia a sinistra 10">
            <a:extLst>
              <a:ext uri="{FF2B5EF4-FFF2-40B4-BE49-F238E27FC236}">
                <a16:creationId xmlns:a16="http://schemas.microsoft.com/office/drawing/2014/main" id="{E465E615-081B-42C1-AD19-BBFE89776EC9}"/>
              </a:ext>
            </a:extLst>
          </p:cNvPr>
          <p:cNvSpPr/>
          <p:nvPr/>
        </p:nvSpPr>
        <p:spPr>
          <a:xfrm>
            <a:off x="3873865" y="5917280"/>
            <a:ext cx="606490" cy="2819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801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E63965-5C8C-4DDA-B6D8-7CEB52C21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38728" cy="1645920"/>
          </a:xfrm>
        </p:spPr>
        <p:txBody>
          <a:bodyPr>
            <a:normAutofit/>
          </a:bodyPr>
          <a:lstStyle/>
          <a:p>
            <a:r>
              <a:rPr lang="it-IT" sz="3200"/>
              <a:t>GrantedAuthority</a:t>
            </a:r>
            <a:endParaRPr lang="en-GB" sz="320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83117C-5E44-49AB-AEF1-E4C8C626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2" y="1720343"/>
            <a:ext cx="11368201" cy="1477865"/>
          </a:xfrm>
          <a:prstGeom prst="rect">
            <a:avLst/>
          </a:prstGeom>
        </p:spPr>
      </p:pic>
      <p:sp>
        <p:nvSpPr>
          <p:cNvPr id="20" name="Rectangle 13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525899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DE996D-36A7-4F55-942F-0D1C69D3A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800"/>
              <a:t>Le authorities rappresentano ciò che può fare un utente in una applicazione. Senza authorities, tutti gli utenti sono uguali.</a:t>
            </a:r>
          </a:p>
          <a:p>
            <a:pPr>
              <a:lnSpc>
                <a:spcPct val="100000"/>
              </a:lnSpc>
            </a:pPr>
            <a:r>
              <a:rPr lang="en-GB" sz="1800"/>
              <a:t>Un’applicazione può avere utenti che leggono soltanto dati ed altri che possono modificarli ecc…</a:t>
            </a:r>
          </a:p>
        </p:txBody>
      </p:sp>
    </p:spTree>
    <p:extLst>
      <p:ext uri="{BB962C8B-B14F-4D97-AF65-F5344CB8AC3E}">
        <p14:creationId xmlns:p14="http://schemas.microsoft.com/office/powerpoint/2010/main" val="2853548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80AE72-FF99-4095-844B-D0CFCF33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Project Config 6</a:t>
            </a: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1EB5A7-40C9-41B9-BAB6-1323DAEE2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/>
              <a:t>Creiamo uno UserDetails che sarà valorizzato attraverso lettura da database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946443D-5A1E-4B98-9520-C7932B0F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838" y="158139"/>
            <a:ext cx="5609525" cy="654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75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80AE72-FF99-4095-844B-D0CFCF33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/>
              <a:t>Project Config 6 - UserDetailsService</a:t>
            </a:r>
          </a:p>
        </p:txBody>
      </p:sp>
      <p:sp>
        <p:nvSpPr>
          <p:cNvPr id="26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8503C79-22FC-485B-B244-F46296A9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802961"/>
            <a:ext cx="11420856" cy="27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13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80AE72-FF99-4095-844B-D0CFCF33C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Project Config 6 - UserDetailsService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69F1DA8-90C9-41C7-A787-85B68BBF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47" y="625682"/>
            <a:ext cx="7123519" cy="585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26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9012FA-90DB-40C6-ACAA-D3D97F9A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UserDetailsManager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A0EF535-FA7D-497D-B157-0442ABBC5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1991306"/>
            <a:ext cx="11420856" cy="28552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1AAF7F-2D41-44AB-AD40-81DFE86A6E07}"/>
              </a:ext>
            </a:extLst>
          </p:cNvPr>
          <p:cNvSpPr txBox="1"/>
          <p:nvPr/>
        </p:nvSpPr>
        <p:spPr>
          <a:xfrm>
            <a:off x="385572" y="4861763"/>
            <a:ext cx="11420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Spring Security </a:t>
            </a:r>
            <a:r>
              <a:rPr lang="en-GB" sz="2400" dirty="0" err="1"/>
              <a:t>utilizza</a:t>
            </a:r>
            <a:r>
              <a:rPr lang="en-GB" sz="2400" dirty="0"/>
              <a:t> il </a:t>
            </a:r>
            <a:r>
              <a:rPr lang="en-GB" sz="2400" dirty="0" err="1"/>
              <a:t>contratto</a:t>
            </a:r>
            <a:r>
              <a:rPr lang="en-GB" sz="2400" dirty="0"/>
              <a:t> </a:t>
            </a:r>
            <a:r>
              <a:rPr lang="en-GB" sz="2400" dirty="0" err="1"/>
              <a:t>esposto</a:t>
            </a:r>
            <a:r>
              <a:rPr lang="en-GB" sz="2400" dirty="0"/>
              <a:t> </a:t>
            </a:r>
            <a:r>
              <a:rPr lang="en-GB" sz="2400" dirty="0" err="1"/>
              <a:t>dalla</a:t>
            </a:r>
            <a:r>
              <a:rPr lang="en-GB" sz="2400" dirty="0"/>
              <a:t> </a:t>
            </a:r>
            <a:r>
              <a:rPr lang="en-GB" sz="2400" dirty="0" err="1"/>
              <a:t>UserDetailsService</a:t>
            </a:r>
            <a:r>
              <a:rPr lang="en-GB" sz="2400" dirty="0"/>
              <a:t> </a:t>
            </a:r>
          </a:p>
          <a:p>
            <a:r>
              <a:rPr lang="en-GB" sz="2400" dirty="0"/>
              <a:t>per </a:t>
            </a:r>
            <a:r>
              <a:rPr lang="en-GB" sz="2400" dirty="0" err="1"/>
              <a:t>l’autenticazione</a:t>
            </a:r>
            <a:r>
              <a:rPr lang="en-GB" sz="2400" dirty="0"/>
              <a:t>. Le </a:t>
            </a:r>
            <a:r>
              <a:rPr lang="en-GB" sz="2400" dirty="0" err="1"/>
              <a:t>applicazioni</a:t>
            </a:r>
            <a:r>
              <a:rPr lang="en-GB" sz="2400" dirty="0"/>
              <a:t> in </a:t>
            </a:r>
            <a:r>
              <a:rPr lang="en-GB" sz="2400" dirty="0" err="1"/>
              <a:t>generale</a:t>
            </a:r>
            <a:r>
              <a:rPr lang="en-GB" sz="2400" dirty="0"/>
              <a:t> </a:t>
            </a:r>
            <a:r>
              <a:rPr lang="en-GB" sz="2400" dirty="0" err="1"/>
              <a:t>hanno</a:t>
            </a:r>
            <a:r>
              <a:rPr lang="en-GB" sz="2400" dirty="0"/>
              <a:t> anche </a:t>
            </a:r>
            <a:r>
              <a:rPr lang="en-GB" sz="2400" dirty="0" err="1"/>
              <a:t>bisogno</a:t>
            </a:r>
            <a:r>
              <a:rPr lang="en-GB" sz="2400" dirty="0"/>
              <a:t> di </a:t>
            </a:r>
            <a:r>
              <a:rPr lang="en-GB" sz="2400" dirty="0" err="1"/>
              <a:t>gestire</a:t>
            </a:r>
            <a:r>
              <a:rPr lang="en-GB" sz="2400" dirty="0"/>
              <a:t> </a:t>
            </a:r>
          </a:p>
          <a:p>
            <a:r>
              <a:rPr lang="en-GB" sz="2400" dirty="0" err="1"/>
              <a:t>utenti</a:t>
            </a:r>
            <a:r>
              <a:rPr lang="en-GB" sz="2400" dirty="0"/>
              <a:t>(</a:t>
            </a:r>
            <a:r>
              <a:rPr lang="en-GB" sz="2400" dirty="0" err="1"/>
              <a:t>aggiunta,aggiornamento</a:t>
            </a:r>
            <a:r>
              <a:rPr lang="en-GB" sz="2400" dirty="0"/>
              <a:t>, </a:t>
            </a:r>
            <a:r>
              <a:rPr lang="en-GB" sz="2400" dirty="0" err="1"/>
              <a:t>cancellazione</a:t>
            </a:r>
            <a:r>
              <a:rPr lang="en-GB" sz="2400" dirty="0"/>
              <a:t>).In </a:t>
            </a:r>
            <a:r>
              <a:rPr lang="en-GB" sz="2400" dirty="0" err="1"/>
              <a:t>questo</a:t>
            </a:r>
            <a:r>
              <a:rPr lang="en-GB" sz="2400" dirty="0"/>
              <a:t> </a:t>
            </a:r>
            <a:r>
              <a:rPr lang="en-GB" sz="2400" dirty="0" err="1"/>
              <a:t>caso</a:t>
            </a:r>
            <a:r>
              <a:rPr lang="en-GB" sz="2400" dirty="0"/>
              <a:t> </a:t>
            </a:r>
            <a:r>
              <a:rPr lang="en-GB" sz="2400" dirty="0" err="1"/>
              <a:t>implementiamo</a:t>
            </a:r>
            <a:r>
              <a:rPr lang="en-GB" sz="2400" dirty="0"/>
              <a:t> </a:t>
            </a:r>
          </a:p>
          <a:p>
            <a:r>
              <a:rPr lang="en-GB" sz="2400" dirty="0"/>
              <a:t>la </a:t>
            </a:r>
            <a:r>
              <a:rPr lang="en-GB" sz="2400" b="1" dirty="0" err="1"/>
              <a:t>UserDetailsManager</a:t>
            </a:r>
            <a:r>
              <a:rPr lang="en-GB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289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54F201-5E39-4FC8-9102-F47B0B9C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Installazione di Docker per Linux Ubuntu 18.04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21DE6E-3FEA-4ECF-9757-FE86CD65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971" y="2259911"/>
            <a:ext cx="10928058" cy="413250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v-SE" dirty="0"/>
              <a:t>sudo apt install apt-transport-https ca-certificates curl software-properties-common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curl -fsSL https://download.docker.com/linux/ubuntu/gpg | sudo apt-key add -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sudo add-apt-repository "deb [arch=amd64] https://download.docker.com/linux/ubuntu bionic stable”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sudo apt-get update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sudo apt-get install docker-ce docker-ce-cli containerd.io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sudo service docker start (stop per arrestare il servizio)</a:t>
            </a:r>
          </a:p>
          <a:p>
            <a:pPr marL="514350" indent="-514350">
              <a:buFont typeface="+mj-lt"/>
              <a:buAutoNum type="arabicPeriod"/>
            </a:pPr>
            <a:r>
              <a:rPr lang="sv-SE" dirty="0"/>
              <a:t>sudo docker run hello-world</a:t>
            </a:r>
          </a:p>
          <a:p>
            <a:pPr marL="514350" indent="-514350">
              <a:buFont typeface="+mj-lt"/>
              <a:buAutoNum type="arabicPeriod"/>
            </a:pPr>
            <a:endParaRPr lang="sv-SE" dirty="0"/>
          </a:p>
          <a:p>
            <a:pPr marL="514350" indent="-514350">
              <a:buFont typeface="+mj-lt"/>
              <a:buAutoNum type="arabicPeriod"/>
            </a:pPr>
            <a:endParaRPr lang="sv-SE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B52ED04-C6AD-42E5-82B4-D28C5DC4AF1F}"/>
              </a:ext>
            </a:extLst>
          </p:cNvPr>
          <p:cNvSpPr txBox="1"/>
          <p:nvPr/>
        </p:nvSpPr>
        <p:spPr>
          <a:xfrm>
            <a:off x="631971" y="6069245"/>
            <a:ext cx="1163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Nota</a:t>
            </a:r>
            <a:r>
              <a:rPr lang="sv-SE" dirty="0"/>
              <a:t>: in caso di errore dovuto a lock applicativo usare il comando ”</a:t>
            </a:r>
            <a:r>
              <a:rPr lang="sv-SE" b="1" dirty="0"/>
              <a:t>sudo rm /var/lib/dpkg/lock</a:t>
            </a:r>
            <a:r>
              <a:rPr lang="sv-SE" dirty="0"/>
              <a:t>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181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9012FA-90DB-40C6-ACAA-D3D97F9A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dirty="0" err="1"/>
              <a:t>UserDetailsManager</a:t>
            </a:r>
            <a:r>
              <a:rPr lang="en-US" dirty="0"/>
              <a:t> per </a:t>
            </a:r>
            <a:r>
              <a:rPr lang="en-US" dirty="0" err="1"/>
              <a:t>utenti</a:t>
            </a:r>
            <a:r>
              <a:rPr lang="en-US" dirty="0"/>
              <a:t> </a:t>
            </a:r>
            <a:r>
              <a:rPr lang="en-US" dirty="0" err="1"/>
              <a:t>ottenuti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SQL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1AAF7F-2D41-44AB-AD40-81DFE86A6E07}"/>
              </a:ext>
            </a:extLst>
          </p:cNvPr>
          <p:cNvSpPr txBox="1"/>
          <p:nvPr/>
        </p:nvSpPr>
        <p:spPr>
          <a:xfrm>
            <a:off x="701783" y="2558983"/>
            <a:ext cx="109987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/>
              <a:t>Potremmo</a:t>
            </a:r>
            <a:r>
              <a:rPr lang="en-GB" sz="2400" dirty="0"/>
              <a:t> </a:t>
            </a:r>
            <a:r>
              <a:rPr lang="en-GB" sz="2400" dirty="0" err="1"/>
              <a:t>implementare</a:t>
            </a:r>
            <a:r>
              <a:rPr lang="en-GB" sz="2400" dirty="0"/>
              <a:t> </a:t>
            </a:r>
            <a:r>
              <a:rPr lang="en-GB" sz="2400" dirty="0" err="1"/>
              <a:t>direttamente</a:t>
            </a:r>
            <a:r>
              <a:rPr lang="en-GB" sz="2400" dirty="0"/>
              <a:t> </a:t>
            </a:r>
            <a:r>
              <a:rPr lang="en-GB" sz="2400" dirty="0" err="1"/>
              <a:t>questa</a:t>
            </a:r>
            <a:r>
              <a:rPr lang="en-GB" sz="2400" dirty="0"/>
              <a:t> </a:t>
            </a:r>
            <a:r>
              <a:rPr lang="en-GB" sz="2400" dirty="0" err="1"/>
              <a:t>interfaccia</a:t>
            </a:r>
            <a:r>
              <a:rPr lang="en-GB" sz="2400" dirty="0"/>
              <a:t> ma Spring Security</a:t>
            </a:r>
          </a:p>
          <a:p>
            <a:r>
              <a:rPr lang="en-GB" sz="2400" dirty="0" err="1"/>
              <a:t>definisce</a:t>
            </a:r>
            <a:r>
              <a:rPr lang="en-GB" sz="2400" dirty="0"/>
              <a:t> un </a:t>
            </a:r>
            <a:r>
              <a:rPr lang="en-GB" sz="2400" b="1" dirty="0" err="1"/>
              <a:t>JdbcUserDetailsManager</a:t>
            </a:r>
            <a:r>
              <a:rPr lang="en-GB" sz="2400" b="1" dirty="0"/>
              <a:t> </a:t>
            </a:r>
            <a:r>
              <a:rPr lang="en-GB" sz="2400" dirty="0"/>
              <a:t>per la </a:t>
            </a:r>
            <a:r>
              <a:rPr lang="en-GB" sz="2400" dirty="0" err="1"/>
              <a:t>gestione</a:t>
            </a:r>
            <a:r>
              <a:rPr lang="en-GB" sz="2400" dirty="0"/>
              <a:t> di </a:t>
            </a:r>
            <a:r>
              <a:rPr lang="en-GB" sz="2400" dirty="0" err="1"/>
              <a:t>utenti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database.</a:t>
            </a:r>
          </a:p>
          <a:p>
            <a:endParaRPr lang="en-GB" sz="2400" dirty="0"/>
          </a:p>
          <a:p>
            <a:r>
              <a:rPr lang="en-GB" sz="2400" dirty="0"/>
              <a:t>Per un accesso </a:t>
            </a:r>
            <a:r>
              <a:rPr lang="en-GB" sz="2400" dirty="0" err="1"/>
              <a:t>attraverso</a:t>
            </a:r>
            <a:r>
              <a:rPr lang="en-GB" sz="2400" dirty="0"/>
              <a:t> LDAP Spring Security </a:t>
            </a:r>
            <a:r>
              <a:rPr lang="en-GB" sz="2400" dirty="0" err="1"/>
              <a:t>fornisce</a:t>
            </a:r>
            <a:r>
              <a:rPr lang="en-GB" sz="2400" dirty="0"/>
              <a:t> il manager</a:t>
            </a:r>
          </a:p>
          <a:p>
            <a:r>
              <a:rPr lang="en-GB" sz="2400" b="1" dirty="0" err="1"/>
              <a:t>LdapUserDetailsManager</a:t>
            </a:r>
            <a:r>
              <a:rPr lang="en-GB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6702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4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Rectangle 4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9012FA-90DB-40C6-ACAA-D3D97F9A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UserDetailsManager per utenti ottenuti attraverso SQL</a:t>
            </a:r>
          </a:p>
        </p:txBody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C241FC-DE30-4224-8F6C-42A6645F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706" y="676150"/>
            <a:ext cx="7837294" cy="55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63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6655D1-DA99-4056-AC85-4EDE3BBD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Tabelle di autenticazione in </a:t>
            </a:r>
            <a:r>
              <a:rPr lang="it-IT" dirty="0" err="1"/>
              <a:t>Postgres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DDB45A-F966-43AB-9B51-43F67CA77D97}"/>
              </a:ext>
            </a:extLst>
          </p:cNvPr>
          <p:cNvSpPr txBox="1"/>
          <p:nvPr/>
        </p:nvSpPr>
        <p:spPr>
          <a:xfrm>
            <a:off x="612621" y="2054396"/>
            <a:ext cx="1067107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CREATE TABLE </a:t>
            </a:r>
            <a:r>
              <a:rPr lang="en-GB" sz="1600" dirty="0" err="1"/>
              <a:t>public.</a:t>
            </a:r>
            <a:r>
              <a:rPr lang="en-GB" sz="1600" b="1" dirty="0" err="1"/>
              <a:t>users</a:t>
            </a:r>
            <a:endParaRPr lang="en-GB" sz="1600" b="1" dirty="0"/>
          </a:p>
          <a:p>
            <a:r>
              <a:rPr lang="en-GB" sz="1600" dirty="0"/>
              <a:t>(</a:t>
            </a:r>
          </a:p>
          <a:p>
            <a:r>
              <a:rPr lang="en-GB" sz="1600" dirty="0"/>
              <a:t>    id integer NOT NULL DEFAULT </a:t>
            </a:r>
            <a:r>
              <a:rPr lang="en-GB" sz="1600" dirty="0" err="1"/>
              <a:t>nextval</a:t>
            </a:r>
            <a:r>
              <a:rPr lang="en-GB" sz="1600" dirty="0"/>
              <a:t>('</a:t>
            </a:r>
            <a:r>
              <a:rPr lang="en-GB" sz="1600" dirty="0" err="1"/>
              <a:t>users_id_seq</a:t>
            </a:r>
            <a:r>
              <a:rPr lang="en-GB" sz="1600" dirty="0"/>
              <a:t>'::</a:t>
            </a:r>
            <a:r>
              <a:rPr lang="en-GB" sz="1600" dirty="0" err="1"/>
              <a:t>regclass</a:t>
            </a:r>
            <a:r>
              <a:rPr lang="en-GB" sz="1600" dirty="0"/>
              <a:t>),</a:t>
            </a:r>
          </a:p>
          <a:p>
            <a:r>
              <a:rPr lang="en-GB" sz="1600" dirty="0"/>
              <a:t>    username character varying COLLATE pg_</a:t>
            </a:r>
            <a:r>
              <a:rPr lang="en-GB" sz="1600" dirty="0" err="1"/>
              <a:t>catalog</a:t>
            </a:r>
            <a:r>
              <a:rPr lang="en-GB" sz="1600" dirty="0"/>
              <a:t>."default",</a:t>
            </a:r>
          </a:p>
          <a:p>
            <a:r>
              <a:rPr lang="en-GB" sz="1600" dirty="0"/>
              <a:t>    password character varying COLLATE pg_</a:t>
            </a:r>
            <a:r>
              <a:rPr lang="en-GB" sz="1600" dirty="0" err="1"/>
              <a:t>catalog</a:t>
            </a:r>
            <a:r>
              <a:rPr lang="en-GB" sz="1600" dirty="0"/>
              <a:t>."default",</a:t>
            </a:r>
          </a:p>
          <a:p>
            <a:r>
              <a:rPr lang="en-GB" sz="1600" dirty="0"/>
              <a:t>    enabled integer,</a:t>
            </a:r>
          </a:p>
          <a:p>
            <a:r>
              <a:rPr lang="en-GB" sz="1600" dirty="0"/>
              <a:t>    CONSTRAINT </a:t>
            </a:r>
            <a:r>
              <a:rPr lang="en-GB" sz="1600" dirty="0" err="1"/>
              <a:t>users_pkey</a:t>
            </a:r>
            <a:r>
              <a:rPr lang="en-GB" sz="1600" dirty="0"/>
              <a:t> PRIMARY KEY (id)</a:t>
            </a:r>
          </a:p>
          <a:p>
            <a:r>
              <a:rPr lang="en-GB" sz="1600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CREATE TABLE </a:t>
            </a:r>
            <a:r>
              <a:rPr lang="en-GB" sz="1600" dirty="0" err="1"/>
              <a:t>public.</a:t>
            </a:r>
            <a:r>
              <a:rPr lang="en-GB" sz="1600" b="1" dirty="0" err="1"/>
              <a:t>authorities</a:t>
            </a:r>
            <a:endParaRPr lang="en-GB" sz="1600" b="1" dirty="0"/>
          </a:p>
          <a:p>
            <a:r>
              <a:rPr lang="en-GB" sz="1600" dirty="0"/>
              <a:t>(</a:t>
            </a:r>
          </a:p>
          <a:p>
            <a:r>
              <a:rPr lang="en-GB" sz="1600" dirty="0"/>
              <a:t>    id integer NOT NULL DEFAULT </a:t>
            </a:r>
            <a:r>
              <a:rPr lang="en-GB" sz="1600" dirty="0" err="1"/>
              <a:t>nextval</a:t>
            </a:r>
            <a:r>
              <a:rPr lang="en-GB" sz="1600" dirty="0"/>
              <a:t>('</a:t>
            </a:r>
            <a:r>
              <a:rPr lang="en-GB" sz="1600" dirty="0" err="1"/>
              <a:t>authorities_id_seq</a:t>
            </a:r>
            <a:r>
              <a:rPr lang="en-GB" sz="1600" dirty="0"/>
              <a:t>'::</a:t>
            </a:r>
            <a:r>
              <a:rPr lang="en-GB" sz="1600" dirty="0" err="1"/>
              <a:t>regclass</a:t>
            </a:r>
            <a:r>
              <a:rPr lang="en-GB" sz="1600" dirty="0"/>
              <a:t>),</a:t>
            </a:r>
          </a:p>
          <a:p>
            <a:r>
              <a:rPr lang="en-GB" sz="1600" dirty="0"/>
              <a:t>    username character varying COLLATE pg_</a:t>
            </a:r>
            <a:r>
              <a:rPr lang="en-GB" sz="1600" dirty="0" err="1"/>
              <a:t>catalog</a:t>
            </a:r>
            <a:r>
              <a:rPr lang="en-GB" sz="1600" dirty="0"/>
              <a:t>."default",</a:t>
            </a:r>
          </a:p>
          <a:p>
            <a:r>
              <a:rPr lang="en-GB" sz="1600" dirty="0"/>
              <a:t>    authority character varying COLLATE pg_</a:t>
            </a:r>
            <a:r>
              <a:rPr lang="en-GB" sz="1600" dirty="0" err="1"/>
              <a:t>catalog</a:t>
            </a:r>
            <a:r>
              <a:rPr lang="en-GB" sz="1600" dirty="0"/>
              <a:t>."default",</a:t>
            </a:r>
          </a:p>
          <a:p>
            <a:r>
              <a:rPr lang="en-GB" sz="1600" dirty="0"/>
              <a:t>    CONSTRAINT </a:t>
            </a:r>
            <a:r>
              <a:rPr lang="en-GB" sz="1600" dirty="0" err="1"/>
              <a:t>authorities_pkey</a:t>
            </a:r>
            <a:r>
              <a:rPr lang="en-GB" sz="1600" dirty="0"/>
              <a:t> PRIMARY KEY (id)</a:t>
            </a:r>
          </a:p>
          <a:p>
            <a:r>
              <a:rPr lang="en-GB" sz="1600" dirty="0"/>
              <a:t>)</a:t>
            </a:r>
          </a:p>
          <a:p>
            <a:endParaRPr lang="en-GB" sz="1600" dirty="0"/>
          </a:p>
          <a:p>
            <a:r>
              <a:rPr lang="en-GB" sz="1600" dirty="0"/>
              <a:t>insert into authorities(</a:t>
            </a:r>
            <a:r>
              <a:rPr lang="en-GB" sz="1600" dirty="0" err="1"/>
              <a:t>username,authority</a:t>
            </a:r>
            <a:r>
              <a:rPr lang="en-GB" sz="1600" dirty="0"/>
              <a:t>) values('</a:t>
            </a:r>
            <a:r>
              <a:rPr lang="en-GB" sz="1600" dirty="0" err="1"/>
              <a:t>John','write</a:t>
            </a:r>
            <a:r>
              <a:rPr lang="en-GB" sz="1600" dirty="0"/>
              <a:t>');</a:t>
            </a:r>
          </a:p>
          <a:p>
            <a:r>
              <a:rPr lang="en-GB" sz="1600" dirty="0"/>
              <a:t>insert into users(</a:t>
            </a:r>
            <a:r>
              <a:rPr lang="en-GB" sz="1600" dirty="0" err="1"/>
              <a:t>username,"password",enabled</a:t>
            </a:r>
            <a:r>
              <a:rPr lang="en-GB" sz="1600" dirty="0"/>
              <a:t>) values('John','1234',1);</a:t>
            </a:r>
          </a:p>
        </p:txBody>
      </p:sp>
    </p:spTree>
    <p:extLst>
      <p:ext uri="{BB962C8B-B14F-4D97-AF65-F5344CB8AC3E}">
        <p14:creationId xmlns:p14="http://schemas.microsoft.com/office/powerpoint/2010/main" val="1059567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85CD3A-A0D2-438C-846F-F476790E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Spring Boot </a:t>
            </a:r>
            <a:r>
              <a:rPr lang="it-IT" dirty="0" err="1"/>
              <a:t>Datasource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AE1EF9-3EC8-4E39-BB11-DC3A3B408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6" y="2478024"/>
            <a:ext cx="10755190" cy="31090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In </a:t>
            </a:r>
            <a:r>
              <a:rPr lang="en-GB" dirty="0" err="1"/>
              <a:t>application.properties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b="1" dirty="0"/>
              <a:t>spring.datasource.url</a:t>
            </a:r>
            <a:r>
              <a:rPr lang="en-GB" dirty="0"/>
              <a:t>=</a:t>
            </a:r>
            <a:r>
              <a:rPr lang="en-GB" dirty="0" err="1"/>
              <a:t>jdbc:postgresql</a:t>
            </a:r>
            <a:r>
              <a:rPr lang="en-GB" dirty="0"/>
              <a:t>://localhost:5432/</a:t>
            </a:r>
            <a:r>
              <a:rPr lang="en-GB" dirty="0" err="1"/>
              <a:t>postgres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spring.datasource.username</a:t>
            </a:r>
            <a:r>
              <a:rPr lang="en-GB" dirty="0"/>
              <a:t>=</a:t>
            </a:r>
            <a:r>
              <a:rPr lang="en-GB" dirty="0" err="1"/>
              <a:t>postgres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spring.datasource.password</a:t>
            </a:r>
            <a:r>
              <a:rPr lang="en-GB" dirty="0"/>
              <a:t>=</a:t>
            </a:r>
            <a:r>
              <a:rPr lang="en-GB" dirty="0" err="1"/>
              <a:t>postgres</a:t>
            </a:r>
            <a:endParaRPr lang="en-GB" dirty="0"/>
          </a:p>
          <a:p>
            <a:pPr marL="0" indent="0">
              <a:buNone/>
            </a:pPr>
            <a:r>
              <a:rPr lang="en-GB" b="1" dirty="0" err="1"/>
              <a:t>spring.datasource.initialization</a:t>
            </a:r>
            <a:r>
              <a:rPr lang="en-GB" b="1" dirty="0"/>
              <a:t>-mode</a:t>
            </a:r>
            <a:r>
              <a:rPr lang="en-GB" dirty="0"/>
              <a:t>=always</a:t>
            </a:r>
          </a:p>
        </p:txBody>
      </p:sp>
    </p:spTree>
    <p:extLst>
      <p:ext uri="{BB962C8B-B14F-4D97-AF65-F5344CB8AC3E}">
        <p14:creationId xmlns:p14="http://schemas.microsoft.com/office/powerpoint/2010/main" val="2610252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9CC46F-D375-4AFC-912F-764D4B56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</a:t>
            </a:r>
            <a:r>
              <a:rPr lang="it-IT" dirty="0" err="1"/>
              <a:t>PasswordEncoder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4D25ED-30D0-48A5-8AFA-14BC30FF0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Decide se una password è valida oppure no (</a:t>
            </a:r>
            <a:r>
              <a:rPr lang="it-IT" b="1" dirty="0"/>
              <a:t>matches())</a:t>
            </a:r>
          </a:p>
          <a:p>
            <a:r>
              <a:rPr lang="it-IT" dirty="0"/>
              <a:t>Può codificare password (</a:t>
            </a:r>
            <a:r>
              <a:rPr lang="it-IT" b="1" dirty="0" err="1"/>
              <a:t>encode</a:t>
            </a:r>
            <a:r>
              <a:rPr lang="it-IT" b="1" dirty="0"/>
              <a:t>())</a:t>
            </a:r>
          </a:p>
          <a:p>
            <a:r>
              <a:rPr lang="it-IT" dirty="0"/>
              <a:t>I metodi </a:t>
            </a:r>
            <a:r>
              <a:rPr lang="it-IT" b="1" dirty="0" err="1"/>
              <a:t>encode</a:t>
            </a:r>
            <a:r>
              <a:rPr lang="it-IT" b="1" dirty="0"/>
              <a:t>() e matches() </a:t>
            </a:r>
            <a:r>
              <a:rPr lang="it-IT" dirty="0"/>
              <a:t>sono fortemente relazionati per questo fanno parte dello stesso contratto offerto da </a:t>
            </a:r>
            <a:r>
              <a:rPr lang="it-IT" dirty="0" err="1"/>
              <a:t>PasswordEncoder</a:t>
            </a:r>
            <a:r>
              <a:rPr lang="it-IT" dirty="0"/>
              <a:t>.</a:t>
            </a:r>
          </a:p>
          <a:p>
            <a:r>
              <a:rPr lang="it-IT" dirty="0"/>
              <a:t>La modalità con cui un’applicazione codifica una password è legata alla modalità con cui viene validata.</a:t>
            </a:r>
          </a:p>
        </p:txBody>
      </p:sp>
    </p:spTree>
    <p:extLst>
      <p:ext uri="{BB962C8B-B14F-4D97-AF65-F5344CB8AC3E}">
        <p14:creationId xmlns:p14="http://schemas.microsoft.com/office/powerpoint/2010/main" val="2001790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4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26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6" name="Freeform: Shape 28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9CC46F-D375-4AFC-912F-764D4B56F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it-IT" sz="2800"/>
              <a:t>Interfaccia PasswordEncoder</a:t>
            </a:r>
            <a:endParaRPr lang="en-GB" sz="28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4D25ED-30D0-48A5-8AFA-14BC30FF0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400"/>
              <a:t>Decide se una password è valida oppure no (matches())</a:t>
            </a:r>
          </a:p>
          <a:p>
            <a:pPr>
              <a:lnSpc>
                <a:spcPct val="100000"/>
              </a:lnSpc>
            </a:pPr>
            <a:r>
              <a:rPr lang="it-IT" sz="1400"/>
              <a:t>Può codificare password (encode())</a:t>
            </a:r>
          </a:p>
          <a:p>
            <a:pPr>
              <a:lnSpc>
                <a:spcPct val="100000"/>
              </a:lnSpc>
            </a:pPr>
            <a:r>
              <a:rPr lang="it-IT" sz="1400"/>
              <a:t>I metodi encode() e matches() sono fortemente relazionati per questo fanno parte dello stesso contratto offerto da PasswordEncoder.</a:t>
            </a:r>
          </a:p>
          <a:p>
            <a:pPr>
              <a:lnSpc>
                <a:spcPct val="100000"/>
              </a:lnSpc>
            </a:pPr>
            <a:r>
              <a:rPr lang="it-IT" sz="1400"/>
              <a:t>La modalità con cui un’applicazione codifica una password è legata alla modalità con cui viene validata.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2A9C7D-133D-417D-A6D8-57EBF3EF8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2549158"/>
            <a:ext cx="6921940" cy="186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01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37E21C-DE8B-444E-BF3F-DDD56F4F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PasswordEncoder senza codifica</a:t>
            </a:r>
          </a:p>
        </p:txBody>
      </p:sp>
      <p:sp>
        <p:nvSpPr>
          <p:cNvPr id="24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CB209A-7C57-45AB-B303-CC41F1C2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48" y="2139484"/>
            <a:ext cx="947170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96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5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5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37E21C-DE8B-444E-BF3F-DDD56F4F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dirty="0" err="1"/>
              <a:t>PasswordEncoder</a:t>
            </a:r>
            <a:r>
              <a:rPr lang="en-US" sz="3700" dirty="0"/>
              <a:t> </a:t>
            </a:r>
            <a:r>
              <a:rPr lang="en-US" sz="3700" dirty="0" err="1"/>
              <a:t>codifica</a:t>
            </a:r>
            <a:r>
              <a:rPr lang="en-US" sz="3700" dirty="0"/>
              <a:t> SHA-512</a:t>
            </a:r>
          </a:p>
        </p:txBody>
      </p:sp>
      <p:sp>
        <p:nvSpPr>
          <p:cNvPr id="62" name="Rectangle: Rounded Corners 5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60E81EEC-64CD-44A7-867A-1401E5A1B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229095"/>
            <a:ext cx="5596128" cy="3917289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420BAB-7816-4039-A01D-5B14ED810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935606"/>
            <a:ext cx="5596128" cy="2504267"/>
          </a:xfrm>
          <a:prstGeom prst="rect">
            <a:avLst/>
          </a:prstGeom>
        </p:spPr>
      </p:pic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3A64AD66-A376-4683-8AF5-D7F2532D1055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783772" y="4187740"/>
            <a:ext cx="5426531" cy="1419958"/>
          </a:xfrm>
          <a:prstGeom prst="bentConnector3">
            <a:avLst>
              <a:gd name="adj1" fmla="val 1767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DB541A7-A6A5-4E23-9F33-A089BFAB404B}"/>
              </a:ext>
            </a:extLst>
          </p:cNvPr>
          <p:cNvSpPr txBox="1"/>
          <p:nvPr/>
        </p:nvSpPr>
        <p:spPr>
          <a:xfrm>
            <a:off x="3025910" y="6108940"/>
            <a:ext cx="517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curl -k -u Paul:1234 https://localhost:8080/hello</a:t>
            </a:r>
          </a:p>
        </p:txBody>
      </p:sp>
    </p:spTree>
    <p:extLst>
      <p:ext uri="{BB962C8B-B14F-4D97-AF65-F5344CB8AC3E}">
        <p14:creationId xmlns:p14="http://schemas.microsoft.com/office/powerpoint/2010/main" val="13996477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6F7CF5-A7C9-457A-85AD-5D5172B9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2B2D41"/>
                </a:solidFill>
                <a:effectLst/>
                <a:latin typeface="Roboto" panose="02000000000000000000" pitchFamily="2" charset="0"/>
              </a:rPr>
              <a:t>PROBLEMS WITH CRYPTOGRAPHIC HASH ALGORITHM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C2BE7-2ED4-4B89-96DF-FCD189FAD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GB" b="1" i="0" dirty="0">
                <a:effectLst/>
                <a:latin typeface="inherit"/>
              </a:rPr>
              <a:t>Brute Force attack</a:t>
            </a:r>
            <a:r>
              <a:rPr lang="en-GB" b="0" i="0" dirty="0">
                <a:effectLst/>
                <a:latin typeface="inherit"/>
              </a:rPr>
              <a:t>: </a:t>
            </a:r>
            <a:r>
              <a:rPr lang="en-GB" b="0" i="0" dirty="0">
                <a:effectLst/>
                <a:latin typeface="Roboto" panose="02000000000000000000" pitchFamily="2" charset="0"/>
              </a:rPr>
              <a:t>I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valori</a:t>
            </a:r>
            <a:r>
              <a:rPr lang="en-GB" b="0" i="0" dirty="0">
                <a:effectLst/>
                <a:latin typeface="Roboto" panose="02000000000000000000" pitchFamily="2" charset="0"/>
              </a:rPr>
              <a:t> hash non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possono</a:t>
            </a:r>
            <a:r>
              <a:rPr lang="en-GB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essere</a:t>
            </a:r>
            <a:r>
              <a:rPr lang="en-GB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invertiti</a:t>
            </a:r>
            <a:r>
              <a:rPr lang="en-GB" b="0" i="0" dirty="0">
                <a:effectLst/>
                <a:latin typeface="Roboto" panose="02000000000000000000" pitchFamily="2" charset="0"/>
              </a:rPr>
              <a:t> per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ottenere</a:t>
            </a:r>
            <a:r>
              <a:rPr lang="en-GB" b="0" i="0" dirty="0">
                <a:effectLst/>
                <a:latin typeface="Roboto" panose="02000000000000000000" pitchFamily="2" charset="0"/>
              </a:rPr>
              <a:t> la password di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partenza</a:t>
            </a:r>
            <a:r>
              <a:rPr lang="en-GB" b="0" i="0" dirty="0">
                <a:effectLst/>
                <a:latin typeface="Roboto" panose="02000000000000000000" pitchFamily="2" charset="0"/>
              </a:rPr>
              <a:t>. </a:t>
            </a:r>
            <a:r>
              <a:rPr lang="en-GB" dirty="0">
                <a:latin typeface="Roboto" panose="02000000000000000000" pitchFamily="2" charset="0"/>
              </a:rPr>
              <a:t>Un </a:t>
            </a:r>
            <a:r>
              <a:rPr lang="en-GB" dirty="0" err="1">
                <a:latin typeface="Roboto" panose="02000000000000000000" pitchFamily="2" charset="0"/>
              </a:rPr>
              <a:t>attaccante</a:t>
            </a:r>
            <a:r>
              <a:rPr lang="en-GB" dirty="0">
                <a:latin typeface="Roboto" panose="02000000000000000000" pitchFamily="2" charset="0"/>
              </a:rPr>
              <a:t>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cerca</a:t>
            </a:r>
            <a:r>
              <a:rPr lang="en-GB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quindi</a:t>
            </a:r>
            <a:r>
              <a:rPr lang="en-GB" b="0" i="0" dirty="0">
                <a:effectLst/>
                <a:latin typeface="Roboto" panose="02000000000000000000" pitchFamily="2" charset="0"/>
              </a:rPr>
              <a:t> di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generare</a:t>
            </a:r>
            <a:r>
              <a:rPr lang="en-GB" b="0" i="0" dirty="0">
                <a:effectLst/>
                <a:latin typeface="Roboto" panose="02000000000000000000" pitchFamily="2" charset="0"/>
              </a:rPr>
              <a:t> una password per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riottenere</a:t>
            </a:r>
            <a:r>
              <a:rPr lang="en-GB" b="0" i="0" dirty="0">
                <a:effectLst/>
                <a:latin typeface="Roboto" panose="02000000000000000000" pitchFamily="2" charset="0"/>
              </a:rPr>
              <a:t> il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valore</a:t>
            </a:r>
            <a:r>
              <a:rPr lang="en-GB" b="0" i="0" dirty="0">
                <a:effectLst/>
                <a:latin typeface="Roboto" panose="02000000000000000000" pitchFamily="2" charset="0"/>
              </a:rPr>
              <a:t> hash.</a:t>
            </a:r>
          </a:p>
          <a:p>
            <a:pPr marL="0" indent="0" algn="l" fontAlgn="base">
              <a:buNone/>
            </a:pPr>
            <a:endParaRPr lang="en-GB" b="0" i="0" dirty="0">
              <a:effectLst/>
              <a:latin typeface="Roboto" panose="02000000000000000000" pitchFamily="2" charset="0"/>
            </a:endParaRPr>
          </a:p>
          <a:p>
            <a:pPr algn="l" fontAlgn="base"/>
            <a:r>
              <a:rPr lang="en-GB" b="1" i="0" dirty="0">
                <a:effectLst/>
                <a:latin typeface="inherit"/>
              </a:rPr>
              <a:t>Hash Collision attack</a:t>
            </a:r>
            <a:r>
              <a:rPr lang="en-GB" b="0" i="0" dirty="0">
                <a:effectLst/>
                <a:latin typeface="inherit"/>
              </a:rPr>
              <a:t>:</a:t>
            </a:r>
            <a:r>
              <a:rPr lang="en-GB" b="0" i="0" dirty="0">
                <a:effectLst/>
                <a:latin typeface="Roboto" panose="02000000000000000000" pitchFamily="2" charset="0"/>
              </a:rPr>
              <a:t> Un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funzione</a:t>
            </a:r>
            <a:r>
              <a:rPr lang="en-GB" b="0" i="0" dirty="0">
                <a:effectLst/>
                <a:latin typeface="Roboto" panose="02000000000000000000" pitchFamily="2" charset="0"/>
              </a:rPr>
              <a:t> hash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può</a:t>
            </a:r>
            <a:r>
              <a:rPr lang="en-GB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produrre</a:t>
            </a:r>
            <a:r>
              <a:rPr lang="en-GB" b="0" i="0" dirty="0">
                <a:effectLst/>
                <a:latin typeface="Roboto" panose="02000000000000000000" pitchFamily="2" charset="0"/>
              </a:rPr>
              <a:t> lo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stesso</a:t>
            </a:r>
            <a:r>
              <a:rPr lang="en-GB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valore</a:t>
            </a:r>
            <a:r>
              <a:rPr lang="en-GB" b="0" i="0" dirty="0">
                <a:effectLst/>
                <a:latin typeface="Roboto" panose="02000000000000000000" pitchFamily="2" charset="0"/>
              </a:rPr>
              <a:t> per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differenti</a:t>
            </a:r>
            <a:r>
              <a:rPr lang="en-GB" b="0" i="0" dirty="0">
                <a:effectLst/>
                <a:latin typeface="Roboto" panose="02000000000000000000" pitchFamily="2" charset="0"/>
              </a:rPr>
              <a:t> input. MD5, SHA1, SHA2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sono</a:t>
            </a:r>
            <a:r>
              <a:rPr lang="en-GB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vulnerabili</a:t>
            </a:r>
            <a:r>
              <a:rPr lang="en-GB" b="0" i="0" dirty="0">
                <a:effectLst/>
                <a:latin typeface="Roboto" panose="02000000000000000000" pitchFamily="2" charset="0"/>
              </a:rPr>
              <a:t> a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questo</a:t>
            </a:r>
            <a:r>
              <a:rPr lang="en-GB" b="0" i="0" dirty="0">
                <a:effectLst/>
                <a:latin typeface="Roboto" panose="02000000000000000000" pitchFamily="2" charset="0"/>
              </a:rPr>
              <a:t>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tipo</a:t>
            </a:r>
            <a:r>
              <a:rPr lang="en-GB" b="0" i="0" dirty="0">
                <a:effectLst/>
                <a:latin typeface="Roboto" panose="02000000000000000000" pitchFamily="2" charset="0"/>
              </a:rPr>
              <a:t> di </a:t>
            </a:r>
            <a:r>
              <a:rPr lang="en-GB" b="0" i="0" dirty="0" err="1">
                <a:effectLst/>
                <a:latin typeface="Roboto" panose="02000000000000000000" pitchFamily="2" charset="0"/>
              </a:rPr>
              <a:t>attacco</a:t>
            </a:r>
            <a:r>
              <a:rPr lang="en-GB" b="0" i="0" dirty="0">
                <a:effectLst/>
                <a:latin typeface="Roboto" panose="02000000000000000000" pitchFamily="2" charset="0"/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132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4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5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" name="Rectangle 5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37E21C-DE8B-444E-BF3F-DDD56F4F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700" dirty="0" err="1"/>
              <a:t>PasswordEncoder</a:t>
            </a:r>
            <a:r>
              <a:rPr lang="en-US" sz="3700" dirty="0"/>
              <a:t> </a:t>
            </a:r>
            <a:r>
              <a:rPr lang="en-US" sz="3700" dirty="0" err="1"/>
              <a:t>implementazioni</a:t>
            </a:r>
            <a:r>
              <a:rPr lang="en-US" sz="3700" dirty="0"/>
              <a:t> Spring Security</a:t>
            </a:r>
          </a:p>
        </p:txBody>
      </p:sp>
      <p:sp>
        <p:nvSpPr>
          <p:cNvPr id="62" name="Rectangle: Rounded Corners 5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45527CE-3228-431A-94CE-C851A3EE9176}"/>
              </a:ext>
            </a:extLst>
          </p:cNvPr>
          <p:cNvSpPr txBox="1"/>
          <p:nvPr/>
        </p:nvSpPr>
        <p:spPr>
          <a:xfrm>
            <a:off x="599440" y="2019047"/>
            <a:ext cx="112038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trike="sngStrike" dirty="0" err="1"/>
              <a:t>NoOpPasswordEncoder</a:t>
            </a:r>
            <a:r>
              <a:rPr lang="en-GB" sz="2400" dirty="0"/>
              <a:t> : password in </a:t>
            </a:r>
            <a:r>
              <a:rPr lang="en-GB" sz="2400" dirty="0" err="1"/>
              <a:t>chiaro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strike="sngStrike" dirty="0" err="1"/>
              <a:t>StandardPasswordEncoder</a:t>
            </a:r>
            <a:r>
              <a:rPr lang="en-GB" sz="2400" dirty="0"/>
              <a:t>: SHA-256 per </a:t>
            </a:r>
            <a:r>
              <a:rPr lang="en-GB" sz="2400" dirty="0" err="1"/>
              <a:t>l’hash</a:t>
            </a:r>
            <a:r>
              <a:rPr lang="en-GB" sz="2400" dirty="0"/>
              <a:t> </a:t>
            </a:r>
            <a:r>
              <a:rPr lang="en-GB" sz="2400" dirty="0" err="1"/>
              <a:t>della</a:t>
            </a:r>
            <a:r>
              <a:rPr lang="en-GB" sz="2400" dirty="0"/>
              <a:t>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Pbkdf2PasswordEncoder: HMAC </a:t>
            </a:r>
            <a:r>
              <a:rPr lang="en-GB" sz="2400" dirty="0" err="1"/>
              <a:t>ripetuto</a:t>
            </a:r>
            <a:r>
              <a:rPr lang="en-GB" sz="2400" dirty="0"/>
              <a:t> in base ai </a:t>
            </a:r>
            <a:r>
              <a:rPr lang="en-GB" sz="2400" dirty="0" err="1"/>
              <a:t>parametri</a:t>
            </a:r>
            <a:endParaRPr lang="en-GB" sz="2400" dirty="0"/>
          </a:p>
          <a:p>
            <a:r>
              <a:rPr lang="en-GB" sz="2400" dirty="0"/>
              <a:t>   (password, </a:t>
            </a:r>
            <a:r>
              <a:rPr lang="en-GB" sz="2400" dirty="0" err="1"/>
              <a:t>numero</a:t>
            </a:r>
            <a:r>
              <a:rPr lang="en-GB" sz="2400" dirty="0"/>
              <a:t> di </a:t>
            </a:r>
            <a:r>
              <a:rPr lang="en-GB" sz="2400" dirty="0" err="1"/>
              <a:t>iterazioni</a:t>
            </a:r>
            <a:r>
              <a:rPr lang="en-GB" sz="2400" dirty="0"/>
              <a:t>, </a:t>
            </a:r>
            <a:r>
              <a:rPr lang="en-GB" sz="2400" dirty="0" err="1"/>
              <a:t>lunghezza</a:t>
            </a:r>
            <a:r>
              <a:rPr lang="en-GB" sz="2400" dirty="0"/>
              <a:t> </a:t>
            </a:r>
            <a:r>
              <a:rPr lang="en-GB" sz="2400" dirty="0" err="1"/>
              <a:t>chiave</a:t>
            </a:r>
            <a:r>
              <a:rPr lang="en-GB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BCryptPasswordEncoder</a:t>
            </a:r>
            <a:r>
              <a:rPr lang="en-GB" sz="2400" dirty="0"/>
              <a:t>: strong hashing function (log round strength coefficient)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/>
              <a:t>SCryptPasswordEncoder</a:t>
            </a:r>
            <a:r>
              <a:rPr lang="en-GB" sz="2400" dirty="0"/>
              <a:t>: script hashing function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2D6854E-D6DE-4116-AF79-7EC8C4C0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349" y="5069687"/>
            <a:ext cx="5925332" cy="8740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86029-2021-47C9-91AE-B03732C92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19" y="4664654"/>
            <a:ext cx="5782675" cy="215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6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EAAAB-E0C7-44BE-8770-41B34AEF6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Docker: comandi fondamentali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2C95D9-532C-4DDE-96B9-0BDA8891D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73" y="2248249"/>
            <a:ext cx="11459362" cy="4194495"/>
          </a:xfrm>
        </p:spPr>
        <p:txBody>
          <a:bodyPr>
            <a:normAutofit fontScale="77500" lnSpcReduction="20000"/>
          </a:bodyPr>
          <a:lstStyle/>
          <a:p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pull </a:t>
            </a:r>
            <a:r>
              <a:rPr lang="de-DE" dirty="0" err="1"/>
              <a:t>alessandrozoia</a:t>
            </a:r>
            <a:r>
              <a:rPr lang="de-DE" dirty="0"/>
              <a:t>/</a:t>
            </a:r>
            <a:r>
              <a:rPr lang="de-DE" dirty="0" err="1"/>
              <a:t>course_repository</a:t>
            </a:r>
            <a:endParaRPr lang="de-DE" dirty="0"/>
          </a:p>
          <a:p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--name </a:t>
            </a:r>
            <a:r>
              <a:rPr lang="de-DE" dirty="0" err="1"/>
              <a:t>course_postgres</a:t>
            </a:r>
            <a:r>
              <a:rPr lang="de-DE" dirty="0"/>
              <a:t> -e POSTGRES_PASSWORD=</a:t>
            </a:r>
            <a:r>
              <a:rPr lang="de-DE" dirty="0" err="1"/>
              <a:t>postgres</a:t>
            </a:r>
            <a:r>
              <a:rPr lang="de-DE" dirty="0"/>
              <a:t> -p 5432:5432 -d </a:t>
            </a:r>
            <a:r>
              <a:rPr lang="de-DE" dirty="0" err="1"/>
              <a:t>alessandrozoia</a:t>
            </a:r>
            <a:r>
              <a:rPr lang="de-DE" dirty="0"/>
              <a:t>/</a:t>
            </a:r>
            <a:r>
              <a:rPr lang="de-DE" dirty="0" err="1"/>
              <a:t>course_repository</a:t>
            </a:r>
            <a:endParaRPr lang="de-DE" dirty="0"/>
          </a:p>
          <a:p>
            <a:r>
              <a:rPr lang="de-DE" b="1" dirty="0" err="1"/>
              <a:t>sudo</a:t>
            </a:r>
            <a:r>
              <a:rPr lang="de-DE" b="1" dirty="0"/>
              <a:t> </a:t>
            </a:r>
            <a:r>
              <a:rPr lang="en-GB" b="1" dirty="0"/>
              <a:t>docker image ls</a:t>
            </a:r>
          </a:p>
          <a:p>
            <a:r>
              <a:rPr lang="de-DE" dirty="0" err="1"/>
              <a:t>sudo</a:t>
            </a:r>
            <a:r>
              <a:rPr lang="de-DE" dirty="0"/>
              <a:t> </a:t>
            </a:r>
            <a:r>
              <a:rPr lang="en-GB" dirty="0"/>
              <a:t>docker </a:t>
            </a:r>
            <a:r>
              <a:rPr lang="en-GB" dirty="0" err="1"/>
              <a:t>ps</a:t>
            </a:r>
            <a:endParaRPr lang="en-GB" dirty="0"/>
          </a:p>
          <a:p>
            <a:r>
              <a:rPr lang="de-DE" dirty="0" err="1"/>
              <a:t>sudo</a:t>
            </a:r>
            <a:r>
              <a:rPr lang="de-DE" dirty="0"/>
              <a:t> </a:t>
            </a:r>
            <a:r>
              <a:rPr lang="en-GB" dirty="0"/>
              <a:t>docker </a:t>
            </a:r>
            <a:r>
              <a:rPr lang="en-GB" dirty="0" err="1"/>
              <a:t>ps</a:t>
            </a:r>
            <a:r>
              <a:rPr lang="en-GB" dirty="0"/>
              <a:t> –a</a:t>
            </a:r>
          </a:p>
          <a:p>
            <a:r>
              <a:rPr lang="de-DE" dirty="0" err="1"/>
              <a:t>sudo</a:t>
            </a:r>
            <a:r>
              <a:rPr lang="de-DE" dirty="0"/>
              <a:t> </a:t>
            </a:r>
            <a:r>
              <a:rPr lang="en-GB" dirty="0"/>
              <a:t>docker image rm &lt;</a:t>
            </a:r>
            <a:r>
              <a:rPr lang="en-GB" dirty="0" err="1"/>
              <a:t>nome</a:t>
            </a:r>
            <a:r>
              <a:rPr lang="en-GB" dirty="0"/>
              <a:t> imagine&gt;</a:t>
            </a:r>
          </a:p>
          <a:p>
            <a:r>
              <a:rPr lang="de-DE" dirty="0" err="1"/>
              <a:t>sudo</a:t>
            </a:r>
            <a:r>
              <a:rPr lang="de-DE" dirty="0"/>
              <a:t> </a:t>
            </a:r>
            <a:r>
              <a:rPr lang="en-GB" dirty="0"/>
              <a:t>docker rm &lt;</a:t>
            </a:r>
            <a:r>
              <a:rPr lang="en-GB" dirty="0" err="1"/>
              <a:t>nome</a:t>
            </a:r>
            <a:r>
              <a:rPr lang="en-GB" dirty="0"/>
              <a:t> container&gt;</a:t>
            </a:r>
          </a:p>
          <a:p>
            <a:r>
              <a:rPr lang="de-DE" dirty="0" err="1"/>
              <a:t>sudo</a:t>
            </a:r>
            <a:r>
              <a:rPr lang="de-DE" dirty="0"/>
              <a:t> </a:t>
            </a:r>
            <a:r>
              <a:rPr lang="sv-SE" i="0" dirty="0">
                <a:solidFill>
                  <a:srgbClr val="292929"/>
                </a:solidFill>
                <a:effectLst/>
              </a:rPr>
              <a:t>docker exec -it &lt;nome container&gt; bash</a:t>
            </a:r>
            <a:endParaRPr lang="en-GB" dirty="0"/>
          </a:p>
          <a:p>
            <a:r>
              <a:rPr lang="de-DE" dirty="0" err="1"/>
              <a:t>sudo</a:t>
            </a:r>
            <a:r>
              <a:rPr lang="de-DE" dirty="0"/>
              <a:t> </a:t>
            </a:r>
            <a:r>
              <a:rPr lang="en-GB" dirty="0"/>
              <a:t>docker exec </a:t>
            </a:r>
            <a:r>
              <a:rPr lang="en-GB" dirty="0" err="1"/>
              <a:t>postgres</a:t>
            </a:r>
            <a:r>
              <a:rPr lang="en-GB" dirty="0"/>
              <a:t> cat /etc/hosts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68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E3C091-1331-4B2C-BDF3-47C58856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Qualche test Project </a:t>
            </a:r>
            <a:r>
              <a:rPr lang="it-IT" dirty="0" err="1"/>
              <a:t>Config</a:t>
            </a:r>
            <a:r>
              <a:rPr lang="it-IT" dirty="0"/>
              <a:t> 7</a:t>
            </a:r>
            <a:br>
              <a:rPr lang="it-IT" dirty="0"/>
            </a:b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UserManagementConfig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commentare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decommentare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il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corrispondente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PasswordEncoder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F450A-82E2-44F1-A7D7-9115BA08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new Sha512PasswordEncoder();</a:t>
            </a:r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sz="1900" b="1" dirty="0"/>
              <a:t>curl -k -</a:t>
            </a:r>
            <a:r>
              <a:rPr lang="en-GB" sz="1900" b="1"/>
              <a:t>u Paul2:1234 </a:t>
            </a:r>
            <a:r>
              <a:rPr lang="en-GB" sz="19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https://localhost:8080/hello</a:t>
            </a:r>
            <a:endParaRPr lang="en-GB" sz="1900" b="1" dirty="0"/>
          </a:p>
          <a:p>
            <a:r>
              <a:rPr lang="en-GB" dirty="0"/>
              <a:t>new Pbkdf2PasswordEncoder("secret", 185000, 256);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new </a:t>
            </a:r>
            <a:r>
              <a:rPr lang="en-GB" dirty="0" err="1"/>
              <a:t>BCryptPasswordEncoder</a:t>
            </a:r>
            <a:r>
              <a:rPr lang="en-GB" dirty="0"/>
              <a:t>(4);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new </a:t>
            </a:r>
            <a:r>
              <a:rPr lang="en-GB" dirty="0" err="1"/>
              <a:t>SCryptPasswordEncoder</a:t>
            </a:r>
            <a:r>
              <a:rPr lang="en-GB" dirty="0"/>
              <a:t>(16384, 8, 1, 32, 64);</a:t>
            </a:r>
          </a:p>
          <a:p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B05576-C3EB-4523-9D81-DC4350719579}"/>
              </a:ext>
            </a:extLst>
          </p:cNvPr>
          <p:cNvSpPr txBox="1"/>
          <p:nvPr/>
        </p:nvSpPr>
        <p:spPr>
          <a:xfrm>
            <a:off x="1333641" y="5092290"/>
            <a:ext cx="573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curl -k -u Laura:1234 https://localhost:8080/hello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1BF724-7AE5-4078-BC46-7EB7F51DD8B4}"/>
              </a:ext>
            </a:extLst>
          </p:cNvPr>
          <p:cNvSpPr txBox="1"/>
          <p:nvPr/>
        </p:nvSpPr>
        <p:spPr>
          <a:xfrm>
            <a:off x="1333641" y="6096910"/>
            <a:ext cx="56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curl -k -u Alice:1234 https://localhost:8080/hello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B99F40-BB41-4B0A-8204-F8353FC0D35B}"/>
              </a:ext>
            </a:extLst>
          </p:cNvPr>
          <p:cNvSpPr txBox="1"/>
          <p:nvPr/>
        </p:nvSpPr>
        <p:spPr>
          <a:xfrm>
            <a:off x="1333641" y="4134874"/>
            <a:ext cx="557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curl -k -u Bob:1234 https://localhost:8080/hello</a:t>
            </a:r>
          </a:p>
        </p:txBody>
      </p:sp>
    </p:spTree>
    <p:extLst>
      <p:ext uri="{BB962C8B-B14F-4D97-AF65-F5344CB8AC3E}">
        <p14:creationId xmlns:p14="http://schemas.microsoft.com/office/powerpoint/2010/main" val="2754039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9AD62B-8436-4C84-BB87-C04A6EE7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3700" dirty="0"/>
              <a:t>Multiple encoding strategies: </a:t>
            </a:r>
            <a:r>
              <a:rPr lang="en-GB" sz="3700" b="1" dirty="0" err="1"/>
              <a:t>DelegatingPasswordEncoder</a:t>
            </a:r>
            <a:endParaRPr lang="en-GB" sz="37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4E46E0-E23E-42AF-811E-32BCDC651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3" b="1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038C64-37DA-4E2D-A91C-3B7E8A4EA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4311155" cy="369417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300" dirty="0"/>
              <a:t>In </a:t>
            </a:r>
            <a:r>
              <a:rPr lang="en-GB" sz="1300" dirty="0" err="1"/>
              <a:t>alcune</a:t>
            </a:r>
            <a:r>
              <a:rPr lang="en-GB" sz="1300" dirty="0"/>
              <a:t> </a:t>
            </a:r>
            <a:r>
              <a:rPr lang="en-GB" sz="1300" dirty="0" err="1"/>
              <a:t>applicazioni</a:t>
            </a:r>
            <a:r>
              <a:rPr lang="en-GB" sz="1300" dirty="0"/>
              <a:t> è possible </a:t>
            </a:r>
            <a:r>
              <a:rPr lang="en-GB" sz="1300" dirty="0" err="1"/>
              <a:t>avere</a:t>
            </a:r>
            <a:r>
              <a:rPr lang="en-GB" sz="1300" dirty="0"/>
              <a:t> la </a:t>
            </a:r>
            <a:r>
              <a:rPr lang="en-GB" sz="1300" dirty="0" err="1"/>
              <a:t>necessità</a:t>
            </a:r>
            <a:r>
              <a:rPr lang="en-GB" sz="1300" dirty="0"/>
              <a:t> di </a:t>
            </a:r>
            <a:r>
              <a:rPr lang="en-GB" sz="1300" dirty="0" err="1"/>
              <a:t>utilizzare</a:t>
            </a:r>
            <a:r>
              <a:rPr lang="en-GB" sz="1300" dirty="0"/>
              <a:t> </a:t>
            </a:r>
            <a:r>
              <a:rPr lang="en-GB" sz="1300" dirty="0" err="1"/>
              <a:t>più</a:t>
            </a:r>
            <a:r>
              <a:rPr lang="en-GB" sz="1300" dirty="0"/>
              <a:t> encoders. 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Uno scenario commune </a:t>
            </a:r>
            <a:r>
              <a:rPr lang="en-GB" sz="1300" dirty="0" err="1"/>
              <a:t>riguarda</a:t>
            </a:r>
            <a:r>
              <a:rPr lang="en-GB" sz="1300" dirty="0"/>
              <a:t> </a:t>
            </a:r>
            <a:r>
              <a:rPr lang="en-GB" sz="1300" dirty="0" err="1"/>
              <a:t>applicazioni</a:t>
            </a:r>
            <a:r>
              <a:rPr lang="en-GB" sz="1300" dirty="0"/>
              <a:t> per le </a:t>
            </a:r>
            <a:r>
              <a:rPr lang="en-GB" sz="1300" dirty="0" err="1"/>
              <a:t>quali</a:t>
            </a:r>
            <a:r>
              <a:rPr lang="en-GB" sz="1300" dirty="0"/>
              <a:t> </a:t>
            </a:r>
            <a:r>
              <a:rPr lang="en-GB" sz="1300" dirty="0" err="1"/>
              <a:t>si</a:t>
            </a:r>
            <a:r>
              <a:rPr lang="en-GB" sz="1300" dirty="0"/>
              <a:t> cambia in </a:t>
            </a:r>
            <a:r>
              <a:rPr lang="en-GB" sz="1300" dirty="0" err="1"/>
              <a:t>produzione</a:t>
            </a:r>
            <a:r>
              <a:rPr lang="en-GB" sz="1300" dirty="0"/>
              <a:t> </a:t>
            </a:r>
            <a:r>
              <a:rPr lang="en-GB" sz="1300" dirty="0" err="1"/>
              <a:t>l’algoritmo</a:t>
            </a:r>
            <a:r>
              <a:rPr lang="en-GB" sz="1300" dirty="0"/>
              <a:t> di encoding,  a </a:t>
            </a:r>
            <a:r>
              <a:rPr lang="en-GB" sz="1300" dirty="0" err="1"/>
              <a:t>partire</a:t>
            </a:r>
            <a:r>
              <a:rPr lang="en-GB" sz="1300" dirty="0"/>
              <a:t> da una </a:t>
            </a:r>
            <a:r>
              <a:rPr lang="en-GB" sz="1300" dirty="0" err="1"/>
              <a:t>particolare</a:t>
            </a:r>
            <a:r>
              <a:rPr lang="en-GB" sz="1300" dirty="0"/>
              <a:t> </a:t>
            </a:r>
            <a:r>
              <a:rPr lang="en-GB" sz="1300" dirty="0" err="1"/>
              <a:t>versione</a:t>
            </a:r>
            <a:r>
              <a:rPr lang="en-GB" sz="1300" dirty="0"/>
              <a:t>. </a:t>
            </a:r>
          </a:p>
          <a:p>
            <a:pPr>
              <a:lnSpc>
                <a:spcPct val="100000"/>
              </a:lnSpc>
            </a:pPr>
            <a:r>
              <a:rPr lang="en-GB" sz="1300" dirty="0" err="1"/>
              <a:t>Immaginiamo</a:t>
            </a:r>
            <a:r>
              <a:rPr lang="en-GB" sz="1300" dirty="0"/>
              <a:t> che una </a:t>
            </a:r>
            <a:r>
              <a:rPr lang="en-GB" sz="1300" dirty="0" err="1"/>
              <a:t>vulnerabilità</a:t>
            </a:r>
            <a:r>
              <a:rPr lang="en-GB" sz="1300" dirty="0"/>
              <a:t> è </a:t>
            </a:r>
            <a:r>
              <a:rPr lang="en-GB" sz="1300" dirty="0" err="1"/>
              <a:t>identificata</a:t>
            </a:r>
            <a:r>
              <a:rPr lang="en-GB" sz="1300" dirty="0"/>
              <a:t> per il </a:t>
            </a:r>
            <a:r>
              <a:rPr lang="en-GB" sz="1300" dirty="0" err="1"/>
              <a:t>corrente</a:t>
            </a:r>
            <a:r>
              <a:rPr lang="en-GB" sz="1300" dirty="0"/>
              <a:t> </a:t>
            </a:r>
            <a:r>
              <a:rPr lang="en-GB" sz="1300" dirty="0" err="1"/>
              <a:t>algoritmo</a:t>
            </a:r>
            <a:r>
              <a:rPr lang="en-GB" sz="1300" dirty="0"/>
              <a:t>. Si </a:t>
            </a:r>
            <a:r>
              <a:rPr lang="en-GB" sz="1300" dirty="0" err="1"/>
              <a:t>vuole</a:t>
            </a:r>
            <a:r>
              <a:rPr lang="en-GB" sz="1300" dirty="0"/>
              <a:t> </a:t>
            </a:r>
            <a:r>
              <a:rPr lang="en-GB" sz="1300" dirty="0" err="1"/>
              <a:t>cambiare</a:t>
            </a:r>
            <a:r>
              <a:rPr lang="en-GB" sz="1300" dirty="0"/>
              <a:t> encoding per </a:t>
            </a:r>
            <a:r>
              <a:rPr lang="en-GB" sz="1300" dirty="0" err="1"/>
              <a:t>i</a:t>
            </a:r>
            <a:r>
              <a:rPr lang="en-GB" sz="1300" dirty="0"/>
              <a:t> </a:t>
            </a:r>
            <a:r>
              <a:rPr lang="en-GB" sz="1300" dirty="0" err="1"/>
              <a:t>nuovi</a:t>
            </a:r>
            <a:r>
              <a:rPr lang="en-GB" sz="1300" dirty="0"/>
              <a:t> </a:t>
            </a:r>
            <a:r>
              <a:rPr lang="en-GB" sz="1300" dirty="0" err="1"/>
              <a:t>utenti</a:t>
            </a:r>
            <a:r>
              <a:rPr lang="en-GB" sz="1300" dirty="0"/>
              <a:t> </a:t>
            </a:r>
            <a:r>
              <a:rPr lang="en-GB" sz="1300" dirty="0" err="1"/>
              <a:t>lasciando</a:t>
            </a:r>
            <a:r>
              <a:rPr lang="en-GB" sz="1300" dirty="0"/>
              <a:t> </a:t>
            </a:r>
            <a:r>
              <a:rPr lang="en-GB" sz="1300" dirty="0" err="1"/>
              <a:t>invariato</a:t>
            </a:r>
            <a:r>
              <a:rPr lang="en-GB" sz="1300" dirty="0"/>
              <a:t> </a:t>
            </a:r>
            <a:r>
              <a:rPr lang="en-GB" sz="1300" dirty="0" err="1"/>
              <a:t>l’algoritmo</a:t>
            </a:r>
            <a:r>
              <a:rPr lang="en-GB" sz="1300" dirty="0"/>
              <a:t> per </a:t>
            </a:r>
            <a:r>
              <a:rPr lang="en-GB" sz="1300" dirty="0" err="1"/>
              <a:t>quelli</a:t>
            </a:r>
            <a:r>
              <a:rPr lang="en-GB" sz="1300" dirty="0"/>
              <a:t> </a:t>
            </a:r>
            <a:r>
              <a:rPr lang="en-GB" sz="1300" dirty="0" err="1"/>
              <a:t>esistenti</a:t>
            </a:r>
            <a:r>
              <a:rPr lang="en-GB" sz="1300" dirty="0"/>
              <a:t> non </a:t>
            </a:r>
            <a:r>
              <a:rPr lang="en-GB" sz="1300" dirty="0" err="1"/>
              <a:t>potendo</a:t>
            </a:r>
            <a:r>
              <a:rPr lang="en-GB" sz="1300" dirty="0"/>
              <a:t> </a:t>
            </a:r>
            <a:r>
              <a:rPr lang="en-GB" sz="1300" dirty="0" err="1"/>
              <a:t>cambiare</a:t>
            </a:r>
            <a:r>
              <a:rPr lang="en-GB" sz="1300" dirty="0"/>
              <a:t> la password. Come </a:t>
            </a:r>
            <a:r>
              <a:rPr lang="en-GB" sz="1300" dirty="0" err="1"/>
              <a:t>gestire</a:t>
            </a:r>
            <a:r>
              <a:rPr lang="en-GB" sz="1300" dirty="0"/>
              <a:t> </a:t>
            </a:r>
            <a:r>
              <a:rPr lang="en-GB" sz="1300" dirty="0" err="1"/>
              <a:t>questa</a:t>
            </a:r>
            <a:r>
              <a:rPr lang="en-GB" sz="1300" dirty="0"/>
              <a:t> </a:t>
            </a:r>
            <a:r>
              <a:rPr lang="en-GB" sz="1300" dirty="0" err="1"/>
              <a:t>molteplicità</a:t>
            </a:r>
            <a:r>
              <a:rPr lang="en-GB" sz="1300" dirty="0"/>
              <a:t> di hash?</a:t>
            </a:r>
          </a:p>
          <a:p>
            <a:pPr>
              <a:lnSpc>
                <a:spcPct val="100000"/>
              </a:lnSpc>
            </a:pPr>
            <a:r>
              <a:rPr lang="en-GB" sz="1300" dirty="0"/>
              <a:t>Una </a:t>
            </a:r>
            <a:r>
              <a:rPr lang="en-GB" sz="1300" dirty="0" err="1"/>
              <a:t>soluzione</a:t>
            </a:r>
            <a:r>
              <a:rPr lang="en-GB" sz="1300" dirty="0"/>
              <a:t> è il </a:t>
            </a:r>
            <a:r>
              <a:rPr lang="en-GB" sz="1400" b="1" dirty="0" err="1"/>
              <a:t>DelegatingPasswordEncoder</a:t>
            </a:r>
            <a:endParaRPr lang="en-GB" sz="1300" b="1" dirty="0"/>
          </a:p>
        </p:txBody>
      </p:sp>
    </p:spTree>
    <p:extLst>
      <p:ext uri="{BB962C8B-B14F-4D97-AF65-F5344CB8AC3E}">
        <p14:creationId xmlns:p14="http://schemas.microsoft.com/office/powerpoint/2010/main" val="3014711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9AD62B-8436-4C84-BB87-C04A6EE7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3700" dirty="0"/>
              <a:t>Multiple encoding strategies: </a:t>
            </a:r>
            <a:r>
              <a:rPr lang="en-GB" sz="3700" b="1" dirty="0" err="1"/>
              <a:t>DelegatingPasswordEncoder</a:t>
            </a:r>
            <a:endParaRPr lang="en-GB" sz="37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F0B798A-ED5D-4D29-B9BA-5B3DBCBC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50" y="2245686"/>
            <a:ext cx="10168128" cy="4390006"/>
          </a:xfrm>
        </p:spPr>
        <p:txBody>
          <a:bodyPr/>
          <a:lstStyle/>
          <a:p>
            <a:r>
              <a:rPr lang="it-IT" sz="2400" dirty="0"/>
              <a:t>Ogni password codificata sul database deve essere aggiornata in modo tale che abbia come prefisso l’algoritmo utilizzato.</a:t>
            </a:r>
          </a:p>
          <a:p>
            <a:r>
              <a:rPr lang="it-IT" sz="2400" dirty="0"/>
              <a:t>Ad esempio la password di Paul diventerebbe:</a:t>
            </a:r>
          </a:p>
          <a:p>
            <a:pPr marL="457200" lvl="1" indent="0">
              <a:buNone/>
            </a:pPr>
            <a:r>
              <a:rPr lang="en-GB" sz="2000" b="1" dirty="0"/>
              <a:t>{sha512}</a:t>
            </a:r>
            <a:r>
              <a:rPr lang="en-GB" sz="2000" dirty="0"/>
              <a:t>d44559f602eab6fd62ac7680dacbfaadd13630335e951f97af390e9de176b6db28512f2e0b9d4fba5133e8b1c6e8df59db3a8ab9d60be4b97cc9e81db</a:t>
            </a:r>
          </a:p>
          <a:p>
            <a:r>
              <a:rPr lang="en-GB" sz="2400" dirty="0" err="1"/>
              <a:t>Richiamando</a:t>
            </a:r>
            <a:r>
              <a:rPr lang="en-GB" sz="2400" dirty="0"/>
              <a:t> </a:t>
            </a:r>
            <a:r>
              <a:rPr lang="en-GB" sz="2400" dirty="0" err="1"/>
              <a:t>l’url</a:t>
            </a:r>
            <a:r>
              <a:rPr lang="en-GB" sz="2400" dirty="0"/>
              <a:t> </a:t>
            </a:r>
            <a:r>
              <a:rPr lang="en-GB" sz="2400" b="1" dirty="0"/>
              <a:t>curl -k -</a:t>
            </a:r>
            <a:r>
              <a:rPr lang="en-GB" sz="2400" b="1"/>
              <a:t>u Paul2:1234 </a:t>
            </a:r>
            <a:r>
              <a:rPr lang="en-GB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https://localhost:8080/hello</a:t>
            </a:r>
            <a:r>
              <a:rPr lang="en-GB" sz="2400" b="1" dirty="0"/>
              <a:t>, </a:t>
            </a:r>
            <a:r>
              <a:rPr lang="en-GB" sz="2400" dirty="0"/>
              <a:t>il </a:t>
            </a:r>
            <a:r>
              <a:rPr lang="en-GB" sz="2400" dirty="0" err="1"/>
              <a:t>DelegatingPasswordEncoder</a:t>
            </a:r>
            <a:r>
              <a:rPr lang="en-GB" sz="2400" dirty="0"/>
              <a:t>, </a:t>
            </a:r>
            <a:r>
              <a:rPr lang="en-GB" sz="2400" dirty="0" err="1"/>
              <a:t>estrae</a:t>
            </a:r>
            <a:r>
              <a:rPr lang="en-GB" sz="2400" dirty="0"/>
              <a:t> </a:t>
            </a:r>
            <a:r>
              <a:rPr lang="en-GB" sz="2400" dirty="0" err="1"/>
              <a:t>dalla</a:t>
            </a:r>
            <a:r>
              <a:rPr lang="en-GB" sz="2400" dirty="0"/>
              <a:t> password il </a:t>
            </a:r>
            <a:r>
              <a:rPr lang="en-GB" sz="2400" dirty="0" err="1"/>
              <a:t>prefisso</a:t>
            </a:r>
            <a:r>
              <a:rPr lang="en-GB" sz="2400" dirty="0"/>
              <a:t> ed </a:t>
            </a:r>
            <a:r>
              <a:rPr lang="en-GB" sz="2400" dirty="0" err="1"/>
              <a:t>utilizza</a:t>
            </a:r>
            <a:r>
              <a:rPr lang="en-GB" sz="2400" dirty="0"/>
              <a:t> </a:t>
            </a:r>
            <a:r>
              <a:rPr lang="en-GB" sz="2400" dirty="0" err="1"/>
              <a:t>l’algoritmo</a:t>
            </a:r>
            <a:r>
              <a:rPr lang="en-GB" sz="2400" dirty="0"/>
              <a:t> </a:t>
            </a:r>
            <a:r>
              <a:rPr lang="en-GB" sz="2400" dirty="0" err="1"/>
              <a:t>associato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2914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9AD62B-8436-4C84-BB87-C04A6EE7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3700" dirty="0"/>
              <a:t>Test del </a:t>
            </a:r>
            <a:r>
              <a:rPr lang="en-GB" sz="3700" dirty="0" err="1"/>
              <a:t>DelegatingPasswordEncoder</a:t>
            </a:r>
            <a:r>
              <a:rPr lang="en-GB" sz="3700" dirty="0"/>
              <a:t> </a:t>
            </a:r>
            <a:r>
              <a:rPr lang="en-GB" sz="3700" b="1" dirty="0"/>
              <a:t>Project</a:t>
            </a:r>
            <a:r>
              <a:rPr lang="en-GB" sz="3700" dirty="0"/>
              <a:t> </a:t>
            </a:r>
            <a:r>
              <a:rPr lang="en-GB" sz="3700" b="1" dirty="0"/>
              <a:t>Config 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F0B798A-ED5D-4D29-B9BA-5B3DBCBC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850" y="2739473"/>
            <a:ext cx="10925989" cy="3728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curl -k -u Paul2:1234 </a:t>
            </a:r>
            <a:r>
              <a:rPr lang="en-GB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https://localhost:8080/hello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{sha512}</a:t>
            </a:r>
            <a:r>
              <a:rPr lang="en-GB" dirty="0"/>
              <a:t>d44559f602eab6fd62ac7680dacbfaadd13630335e951f97af390e9de176b6db28512f2e0b9d4fba5133e8b1c6e8df59db3a8ab9d60be4b97cc9e81db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28293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DD1EC8-0853-4339-9D36-10DBD35A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Riepilogo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1C45B9-D548-4317-BBB9-D469EFEE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269440"/>
            <a:ext cx="96202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267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E4C1CF-6452-4875-843C-7C6F8844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Spring Security Crypto module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CBB890-29C7-48E2-A58C-9ABB8043F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modulo che si occupa della crittografia</a:t>
            </a:r>
          </a:p>
          <a:p>
            <a:r>
              <a:rPr lang="it-IT" dirty="0"/>
              <a:t>Le funzionalità offerte:</a:t>
            </a:r>
          </a:p>
          <a:p>
            <a:pPr marL="971550" lvl="1" indent="-514350">
              <a:buFont typeface="+mj-lt"/>
              <a:buAutoNum type="arabicPeriod"/>
            </a:pPr>
            <a:r>
              <a:rPr lang="it-IT" dirty="0"/>
              <a:t>Key </a:t>
            </a:r>
            <a:r>
              <a:rPr lang="it-IT" dirty="0" err="1"/>
              <a:t>generators</a:t>
            </a:r>
            <a:endParaRPr lang="it-IT" dirty="0"/>
          </a:p>
          <a:p>
            <a:pPr marL="971550" lvl="1" indent="-514350">
              <a:buFont typeface="+mj-lt"/>
              <a:buAutoNum type="arabicPeriod"/>
            </a:pPr>
            <a:r>
              <a:rPr lang="it-IT" dirty="0" err="1"/>
              <a:t>Encryptors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9279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E4C1CF-6452-4875-843C-7C6F8844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generators</a:t>
            </a:r>
          </a:p>
        </p:txBody>
      </p:sp>
      <p:sp>
        <p:nvSpPr>
          <p:cNvPr id="26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1723E6A-3508-40B1-9B14-6E6027D7B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91" y="2139484"/>
            <a:ext cx="6254217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97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5E4C1CF-6452-4875-843C-7C6F8844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generators: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esempi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: Rounded Corners 1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560DABB-4A12-4E6C-8451-B6CBD2278366}"/>
              </a:ext>
            </a:extLst>
          </p:cNvPr>
          <p:cNvSpPr txBox="1"/>
          <p:nvPr/>
        </p:nvSpPr>
        <p:spPr>
          <a:xfrm>
            <a:off x="930696" y="1971188"/>
            <a:ext cx="92199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/>
              <a:t>Generazione</a:t>
            </a:r>
            <a:r>
              <a:rPr lang="en-GB" b="1" dirty="0"/>
              <a:t> </a:t>
            </a:r>
            <a:r>
              <a:rPr lang="en-GB" b="1" dirty="0" err="1"/>
              <a:t>chiave</a:t>
            </a:r>
            <a:r>
              <a:rPr lang="en-GB" b="1" dirty="0"/>
              <a:t> a 8 bit in </a:t>
            </a:r>
            <a:r>
              <a:rPr lang="en-GB" b="1" dirty="0" err="1"/>
              <a:t>esadecimale</a:t>
            </a:r>
            <a:r>
              <a:rPr lang="en-GB" b="1" dirty="0"/>
              <a:t>:</a:t>
            </a:r>
          </a:p>
          <a:p>
            <a:endParaRPr lang="en-GB" dirty="0"/>
          </a:p>
          <a:p>
            <a:r>
              <a:rPr lang="en-GB" dirty="0"/>
              <a:t>StringKeyGenerator </a:t>
            </a:r>
            <a:r>
              <a:rPr lang="en-GB" dirty="0" err="1"/>
              <a:t>keyGenerator</a:t>
            </a:r>
            <a:r>
              <a:rPr lang="en-GB" dirty="0"/>
              <a:t> = </a:t>
            </a:r>
            <a:r>
              <a:rPr lang="en-GB" dirty="0" err="1"/>
              <a:t>KeyGenerators.string</a:t>
            </a:r>
            <a:r>
              <a:rPr lang="en-GB" dirty="0"/>
              <a:t>(); </a:t>
            </a:r>
          </a:p>
          <a:p>
            <a:r>
              <a:rPr lang="en-GB" dirty="0"/>
              <a:t>String salt = </a:t>
            </a:r>
            <a:r>
              <a:rPr lang="en-GB" dirty="0" err="1"/>
              <a:t>keyGenerator.generateKey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b="1" dirty="0" err="1"/>
              <a:t>Generazione</a:t>
            </a:r>
            <a:r>
              <a:rPr lang="en-GB" b="1" dirty="0"/>
              <a:t> </a:t>
            </a:r>
            <a:r>
              <a:rPr lang="en-GB" b="1" dirty="0" err="1"/>
              <a:t>chiave</a:t>
            </a:r>
            <a:r>
              <a:rPr lang="en-GB" b="1" dirty="0"/>
              <a:t> a 8 bit come array di byte:</a:t>
            </a:r>
          </a:p>
          <a:p>
            <a:endParaRPr lang="en-GB" b="1" dirty="0"/>
          </a:p>
          <a:p>
            <a:r>
              <a:rPr lang="en-GB" dirty="0" err="1"/>
              <a:t>BytesKeyGenerator</a:t>
            </a:r>
            <a:r>
              <a:rPr lang="en-GB" dirty="0"/>
              <a:t> </a:t>
            </a:r>
            <a:r>
              <a:rPr lang="en-GB" dirty="0" err="1"/>
              <a:t>keyGenerator</a:t>
            </a:r>
            <a:r>
              <a:rPr lang="en-GB" dirty="0"/>
              <a:t> = </a:t>
            </a:r>
            <a:r>
              <a:rPr lang="en-GB" dirty="0" err="1"/>
              <a:t>KeyGenerators.secureRandom</a:t>
            </a:r>
            <a:r>
              <a:rPr lang="en-GB" dirty="0"/>
              <a:t>(); </a:t>
            </a:r>
          </a:p>
          <a:p>
            <a:r>
              <a:rPr lang="en-GB" dirty="0"/>
              <a:t>byte [] key = </a:t>
            </a:r>
            <a:r>
              <a:rPr lang="en-GB" dirty="0" err="1"/>
              <a:t>keyGenerator.generateKey</a:t>
            </a:r>
            <a:r>
              <a:rPr lang="en-GB" dirty="0"/>
              <a:t>(); </a:t>
            </a:r>
          </a:p>
          <a:p>
            <a:r>
              <a:rPr lang="en-GB" dirty="0"/>
              <a:t>int </a:t>
            </a:r>
            <a:r>
              <a:rPr lang="en-GB" dirty="0" err="1"/>
              <a:t>keyLength</a:t>
            </a:r>
            <a:r>
              <a:rPr lang="en-GB" dirty="0"/>
              <a:t> = </a:t>
            </a:r>
            <a:r>
              <a:rPr lang="en-GB" dirty="0" err="1"/>
              <a:t>keyGenerator.getKeyLength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b="1" dirty="0" err="1"/>
              <a:t>Generatore</a:t>
            </a:r>
            <a:r>
              <a:rPr lang="en-GB" b="1" dirty="0"/>
              <a:t> che </a:t>
            </a:r>
            <a:r>
              <a:rPr lang="en-GB" b="1" dirty="0" err="1"/>
              <a:t>restituisce</a:t>
            </a:r>
            <a:r>
              <a:rPr lang="en-GB" b="1" dirty="0"/>
              <a:t> sempre la </a:t>
            </a:r>
            <a:r>
              <a:rPr lang="en-GB" b="1" dirty="0" err="1"/>
              <a:t>stessa</a:t>
            </a:r>
            <a:r>
              <a:rPr lang="en-GB" b="1" dirty="0"/>
              <a:t> </a:t>
            </a:r>
            <a:r>
              <a:rPr lang="en-GB" b="1" dirty="0" err="1"/>
              <a:t>chiave</a:t>
            </a:r>
            <a:r>
              <a:rPr lang="en-GB" b="1" dirty="0"/>
              <a:t>:</a:t>
            </a:r>
          </a:p>
          <a:p>
            <a:endParaRPr lang="en-GB" b="1" dirty="0"/>
          </a:p>
          <a:p>
            <a:r>
              <a:rPr lang="en-GB" dirty="0" err="1"/>
              <a:t>BytesKeyGenerator</a:t>
            </a:r>
            <a:r>
              <a:rPr lang="en-GB" dirty="0"/>
              <a:t> </a:t>
            </a:r>
            <a:r>
              <a:rPr lang="en-GB" dirty="0" err="1"/>
              <a:t>keyGenerator</a:t>
            </a:r>
            <a:r>
              <a:rPr lang="en-GB" dirty="0"/>
              <a:t> = </a:t>
            </a:r>
            <a:r>
              <a:rPr lang="en-GB" dirty="0" err="1"/>
              <a:t>KeyGenerators.shared</a:t>
            </a:r>
            <a:r>
              <a:rPr lang="en-GB" dirty="0"/>
              <a:t>(16); </a:t>
            </a:r>
          </a:p>
          <a:p>
            <a:r>
              <a:rPr lang="en-GB" dirty="0"/>
              <a:t>byte [] key1 = </a:t>
            </a:r>
            <a:r>
              <a:rPr lang="en-GB" dirty="0" err="1"/>
              <a:t>keyGenerator.generateKey</a:t>
            </a:r>
            <a:r>
              <a:rPr lang="en-GB" dirty="0"/>
              <a:t>(); </a:t>
            </a:r>
          </a:p>
          <a:p>
            <a:r>
              <a:rPr lang="en-GB" dirty="0"/>
              <a:t>byte [] key2 = </a:t>
            </a:r>
            <a:r>
              <a:rPr lang="en-GB" dirty="0" err="1"/>
              <a:t>keyGenerator.generateKey</a:t>
            </a:r>
            <a:r>
              <a:rPr lang="en-GB" dirty="0"/>
              <a:t>();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1758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5CAB6B-F29A-4A83-AA74-DAC9C032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Encryptors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3411FD-C1FF-46DE-B68C-84E071F41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0" y="2139484"/>
            <a:ext cx="6827520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26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14D44E9F-F647-43B0-A81B-54C5C6F4E38B}"/>
              </a:ext>
            </a:extLst>
          </p:cNvPr>
          <p:cNvSpPr/>
          <p:nvPr/>
        </p:nvSpPr>
        <p:spPr>
          <a:xfrm>
            <a:off x="393106" y="2073800"/>
            <a:ext cx="7066969" cy="148917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5CAB6B-F29A-4A83-AA74-DAC9C032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Text Encryptors: </a:t>
            </a:r>
            <a:r>
              <a:rPr lang="en-US" dirty="0" err="1"/>
              <a:t>esempi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FA5691-4D4F-438D-AABF-536944BB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68" y="2008465"/>
            <a:ext cx="7225779" cy="3484621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3DC0885-6854-4BE6-99CE-32C9996BFC18}"/>
              </a:ext>
            </a:extLst>
          </p:cNvPr>
          <p:cNvCxnSpPr/>
          <p:nvPr/>
        </p:nvCxnSpPr>
        <p:spPr>
          <a:xfrm flipH="1">
            <a:off x="7307644" y="2581230"/>
            <a:ext cx="12409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95A6BFE-F761-41A6-82A0-7EA3B13ACA62}"/>
              </a:ext>
            </a:extLst>
          </p:cNvPr>
          <p:cNvSpPr txBox="1"/>
          <p:nvPr/>
        </p:nvSpPr>
        <p:spPr>
          <a:xfrm>
            <a:off x="8701047" y="2229707"/>
            <a:ext cx="3025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Nessuna cifratura</a:t>
            </a:r>
            <a:r>
              <a:rPr lang="it-IT" dirty="0"/>
              <a:t>:</a:t>
            </a:r>
          </a:p>
          <a:p>
            <a:r>
              <a:rPr lang="it-IT" dirty="0" err="1"/>
              <a:t>encrypted</a:t>
            </a:r>
            <a:r>
              <a:rPr lang="it-IT" dirty="0"/>
              <a:t>=</a:t>
            </a:r>
            <a:r>
              <a:rPr lang="it-IT" dirty="0" err="1"/>
              <a:t>valueToEncrypt</a:t>
            </a:r>
            <a:endParaRPr lang="en-GB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1784650-A862-49EC-BD47-60B2AF59BA28}"/>
              </a:ext>
            </a:extLst>
          </p:cNvPr>
          <p:cNvCxnSpPr>
            <a:cxnSpLocks/>
          </p:cNvCxnSpPr>
          <p:nvPr/>
        </p:nvCxnSpPr>
        <p:spPr>
          <a:xfrm flipH="1">
            <a:off x="5281301" y="4209414"/>
            <a:ext cx="3419747" cy="430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D038CFB-4267-4767-8BC3-92C99BBB51FB}"/>
              </a:ext>
            </a:extLst>
          </p:cNvPr>
          <p:cNvSpPr txBox="1"/>
          <p:nvPr/>
        </p:nvSpPr>
        <p:spPr>
          <a:xfrm>
            <a:off x="8701047" y="3710080"/>
            <a:ext cx="34575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Cifratura con </a:t>
            </a:r>
          </a:p>
          <a:p>
            <a:r>
              <a:rPr lang="en-GB" b="1" i="1" dirty="0">
                <a:effectLst/>
              </a:rPr>
              <a:t>Standard</a:t>
            </a:r>
            <a:r>
              <a:rPr lang="en-GB" b="0" i="1" dirty="0">
                <a:effectLst/>
              </a:rPr>
              <a:t> password-based </a:t>
            </a:r>
          </a:p>
          <a:p>
            <a:r>
              <a:rPr lang="en-GB" b="0" i="1" dirty="0">
                <a:effectLst/>
              </a:rPr>
              <a:t>encryption (PBE). </a:t>
            </a:r>
            <a:r>
              <a:rPr lang="en-GB" dirty="0"/>
              <a:t>Un </a:t>
            </a:r>
            <a:r>
              <a:rPr lang="en-GB" dirty="0" err="1"/>
              <a:t>algoritmo</a:t>
            </a:r>
            <a:r>
              <a:rPr lang="en-GB" dirty="0"/>
              <a:t> </a:t>
            </a:r>
          </a:p>
          <a:p>
            <a:r>
              <a:rPr lang="en-GB" dirty="0"/>
              <a:t>PBE genera una </a:t>
            </a:r>
            <a:r>
              <a:rPr lang="en-GB" dirty="0" err="1"/>
              <a:t>chiave</a:t>
            </a:r>
            <a:r>
              <a:rPr lang="en-GB" dirty="0"/>
              <a:t> </a:t>
            </a:r>
            <a:r>
              <a:rPr lang="en-GB" dirty="0" err="1"/>
              <a:t>segreta</a:t>
            </a:r>
            <a:endParaRPr lang="en-GB" dirty="0"/>
          </a:p>
          <a:p>
            <a:r>
              <a:rPr lang="en-GB" dirty="0"/>
              <a:t>in base </a:t>
            </a:r>
            <a:r>
              <a:rPr lang="en-GB" dirty="0" err="1"/>
              <a:t>alla</a:t>
            </a:r>
            <a:r>
              <a:rPr lang="en-GB" dirty="0"/>
              <a:t> password </a:t>
            </a:r>
            <a:r>
              <a:rPr lang="en-GB" dirty="0" err="1"/>
              <a:t>fornita</a:t>
            </a:r>
            <a:r>
              <a:rPr lang="en-GB" dirty="0"/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ECD295-AF23-44AB-83E2-68FEBC6B5142}"/>
              </a:ext>
            </a:extLst>
          </p:cNvPr>
          <p:cNvSpPr txBox="1"/>
          <p:nvPr/>
        </p:nvSpPr>
        <p:spPr>
          <a:xfrm>
            <a:off x="7460076" y="6063870"/>
            <a:ext cx="396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Oppure </a:t>
            </a:r>
            <a:r>
              <a:rPr lang="it-IT" b="1" dirty="0" err="1"/>
              <a:t>delux</a:t>
            </a:r>
            <a:r>
              <a:rPr lang="it-IT" dirty="0"/>
              <a:t>() (</a:t>
            </a:r>
            <a:r>
              <a:rPr lang="it-IT" dirty="0" err="1"/>
              <a:t>Stronger</a:t>
            </a:r>
            <a:r>
              <a:rPr lang="it-IT" dirty="0"/>
              <a:t> PBE)</a:t>
            </a:r>
            <a:endParaRPr lang="en-GB" dirty="0"/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5B94CF2E-80FA-4F34-AB47-FCE3386C1B96}"/>
              </a:ext>
            </a:extLst>
          </p:cNvPr>
          <p:cNvCxnSpPr>
            <a:cxnSpLocks/>
          </p:cNvCxnSpPr>
          <p:nvPr/>
        </p:nvCxnSpPr>
        <p:spPr>
          <a:xfrm flipH="1" flipV="1">
            <a:off x="5281301" y="4807091"/>
            <a:ext cx="2523131" cy="11455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30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5AA6F6-2D67-424E-A847-D988F8E9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Security vulnerabilities in web applications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EF25F5-C469-49B6-BD13-5353BFC86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Broken authentication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Session fixation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CSRF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Injections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Sensitive data exposure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1623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tangolo 30">
            <a:extLst>
              <a:ext uri="{FF2B5EF4-FFF2-40B4-BE49-F238E27FC236}">
                <a16:creationId xmlns:a16="http://schemas.microsoft.com/office/drawing/2014/main" id="{14D44E9F-F647-43B0-A81B-54C5C6F4E38B}"/>
              </a:ext>
            </a:extLst>
          </p:cNvPr>
          <p:cNvSpPr/>
          <p:nvPr/>
        </p:nvSpPr>
        <p:spPr>
          <a:xfrm>
            <a:off x="393106" y="2073800"/>
            <a:ext cx="7066969" cy="148917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25CAB6B-F29A-4A83-AA74-DAC9C032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Text Encryptors: </a:t>
            </a:r>
            <a:r>
              <a:rPr lang="en-US" dirty="0" err="1"/>
              <a:t>esempi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D038CFB-4267-4767-8BC3-92C99BBB51FB}"/>
              </a:ext>
            </a:extLst>
          </p:cNvPr>
          <p:cNvSpPr txBox="1"/>
          <p:nvPr/>
        </p:nvSpPr>
        <p:spPr>
          <a:xfrm>
            <a:off x="838916" y="2150779"/>
            <a:ext cx="109599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L’output prodotto da </a:t>
            </a:r>
            <a:r>
              <a:rPr lang="it-IT" sz="2400" b="1" dirty="0"/>
              <a:t>text</a:t>
            </a:r>
            <a:r>
              <a:rPr lang="it-IT" sz="2400" dirty="0"/>
              <a:t>() e </a:t>
            </a:r>
            <a:r>
              <a:rPr lang="it-IT" sz="2400" b="1" dirty="0" err="1"/>
              <a:t>delux</a:t>
            </a:r>
            <a:r>
              <a:rPr lang="it-IT" sz="2400" dirty="0"/>
              <a:t>() è differente a causa di un vettore random di inizializzazione utilizzato nel processo di cifratura.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Non sempre questo è desiderabile (es. </a:t>
            </a:r>
            <a:r>
              <a:rPr lang="it-IT" sz="2400" dirty="0" err="1"/>
              <a:t>OAuth</a:t>
            </a:r>
            <a:r>
              <a:rPr lang="it-IT" sz="2400" dirty="0"/>
              <a:t> API KEY).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Ci </a:t>
            </a:r>
            <a:r>
              <a:rPr lang="en-GB" sz="2400" dirty="0" err="1"/>
              <a:t>sono</a:t>
            </a:r>
            <a:r>
              <a:rPr lang="en-GB" sz="2400" dirty="0"/>
              <a:t> </a:t>
            </a:r>
            <a:r>
              <a:rPr lang="en-GB" sz="2400" dirty="0" err="1"/>
              <a:t>situazioni</a:t>
            </a:r>
            <a:r>
              <a:rPr lang="en-GB" sz="2400" dirty="0"/>
              <a:t> in cui è </a:t>
            </a:r>
            <a:r>
              <a:rPr lang="en-GB" sz="2400" dirty="0" err="1"/>
              <a:t>strettamente</a:t>
            </a:r>
            <a:r>
              <a:rPr lang="en-GB" sz="2400" dirty="0"/>
              <a:t> </a:t>
            </a:r>
            <a:r>
              <a:rPr lang="en-GB" sz="2400" dirty="0" err="1"/>
              <a:t>necessario</a:t>
            </a:r>
            <a:r>
              <a:rPr lang="en-GB" sz="2400" dirty="0"/>
              <a:t> </a:t>
            </a:r>
            <a:r>
              <a:rPr lang="en-GB" sz="2400" dirty="0" err="1"/>
              <a:t>avere</a:t>
            </a:r>
            <a:r>
              <a:rPr lang="en-GB" sz="2400" dirty="0"/>
              <a:t> </a:t>
            </a:r>
            <a:r>
              <a:rPr lang="en-GB" sz="2400" dirty="0" err="1"/>
              <a:t>gli</a:t>
            </a:r>
            <a:r>
              <a:rPr lang="en-GB" sz="2400" dirty="0"/>
              <a:t> </a:t>
            </a:r>
            <a:r>
              <a:rPr lang="en-GB" sz="2400" dirty="0" err="1"/>
              <a:t>stessi</a:t>
            </a:r>
            <a:r>
              <a:rPr lang="en-GB" sz="2400" dirty="0"/>
              <a:t> output a </a:t>
            </a:r>
            <a:r>
              <a:rPr lang="en-GB" sz="2400" dirty="0" err="1"/>
              <a:t>fronte</a:t>
            </a:r>
            <a:r>
              <a:rPr lang="en-GB" sz="2400" dirty="0"/>
              <a:t> </a:t>
            </a:r>
            <a:r>
              <a:rPr lang="en-GB" sz="2400" dirty="0" err="1"/>
              <a:t>degli</a:t>
            </a:r>
            <a:r>
              <a:rPr lang="en-GB" sz="2400" dirty="0"/>
              <a:t> </a:t>
            </a:r>
            <a:r>
              <a:rPr lang="en-GB" sz="2400" dirty="0" err="1"/>
              <a:t>stessi</a:t>
            </a:r>
            <a:r>
              <a:rPr lang="en-GB" sz="2400" dirty="0"/>
              <a:t> input </a:t>
            </a:r>
            <a:r>
              <a:rPr lang="en-GB" sz="2400" dirty="0" err="1"/>
              <a:t>nel</a:t>
            </a:r>
            <a:r>
              <a:rPr lang="en-GB" sz="2400" dirty="0"/>
              <a:t> </a:t>
            </a:r>
            <a:r>
              <a:rPr lang="en-GB" sz="2400" dirty="0" err="1"/>
              <a:t>processo</a:t>
            </a:r>
            <a:r>
              <a:rPr lang="en-GB" sz="2400" dirty="0"/>
              <a:t> di </a:t>
            </a:r>
            <a:r>
              <a:rPr lang="en-GB" sz="2400" dirty="0" err="1"/>
              <a:t>cifratura</a:t>
            </a:r>
            <a:r>
              <a:rPr lang="en-GB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Per </a:t>
            </a:r>
            <a:r>
              <a:rPr lang="en-GB" sz="2400" dirty="0" err="1"/>
              <a:t>avere</a:t>
            </a:r>
            <a:r>
              <a:rPr lang="en-GB" sz="2400" dirty="0"/>
              <a:t> </a:t>
            </a:r>
            <a:r>
              <a:rPr lang="en-GB" sz="2400" dirty="0" err="1"/>
              <a:t>questo</a:t>
            </a:r>
            <a:r>
              <a:rPr lang="en-GB" sz="2400" dirty="0"/>
              <a:t> </a:t>
            </a:r>
            <a:r>
              <a:rPr lang="en-GB" sz="2400" dirty="0" err="1"/>
              <a:t>comportamento</a:t>
            </a:r>
            <a:r>
              <a:rPr lang="en-GB" sz="2400" dirty="0"/>
              <a:t> </a:t>
            </a:r>
            <a:r>
              <a:rPr lang="en-GB" sz="2400" dirty="0" err="1"/>
              <a:t>si</a:t>
            </a:r>
            <a:r>
              <a:rPr lang="en-GB" sz="2400" dirty="0"/>
              <a:t> </a:t>
            </a:r>
            <a:r>
              <a:rPr lang="en-GB" sz="2400" dirty="0" err="1"/>
              <a:t>può</a:t>
            </a:r>
            <a:r>
              <a:rPr lang="en-GB" sz="2400" dirty="0"/>
              <a:t> </a:t>
            </a:r>
            <a:r>
              <a:rPr lang="en-GB" sz="2400" dirty="0" err="1"/>
              <a:t>utilizzare</a:t>
            </a:r>
            <a:r>
              <a:rPr lang="en-GB" sz="2400" dirty="0"/>
              <a:t> il </a:t>
            </a:r>
            <a:r>
              <a:rPr lang="en-GB" sz="2400" b="1" dirty="0" err="1"/>
              <a:t>queryable</a:t>
            </a:r>
            <a:r>
              <a:rPr lang="en-GB" sz="2400" b="1" dirty="0"/>
              <a:t> text: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0D4D664-AD22-4E89-B166-B9A9843F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64" y="4552165"/>
            <a:ext cx="6653471" cy="2212772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1382074-8E0E-4FF6-88C9-3F23BFB79EB0}"/>
              </a:ext>
            </a:extLst>
          </p:cNvPr>
          <p:cNvCxnSpPr/>
          <p:nvPr/>
        </p:nvCxnSpPr>
        <p:spPr>
          <a:xfrm flipH="1">
            <a:off x="7597211" y="6375162"/>
            <a:ext cx="198262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5A98E7-2388-4EC3-932F-B84018BF3FC5}"/>
              </a:ext>
            </a:extLst>
          </p:cNvPr>
          <p:cNvSpPr txBox="1"/>
          <p:nvPr/>
        </p:nvSpPr>
        <p:spPr>
          <a:xfrm>
            <a:off x="9579836" y="6178325"/>
            <a:ext cx="154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Stessi output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992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5EB8103-16F9-43CF-AF19-A342DBA35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BytesEncryptors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18AEB8-42ED-402F-A10B-55D0C65E3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01" y="2054510"/>
            <a:ext cx="8573590" cy="231487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6E25440-55BD-42F2-976D-FD42BB99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" y="4960273"/>
            <a:ext cx="6981938" cy="312916"/>
          </a:xfrm>
          <a:prstGeom prst="rect">
            <a:avLst/>
          </a:prstGeom>
        </p:spPr>
      </p:pic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92C3DB07-71D2-4036-B263-36D967165C81}"/>
              </a:ext>
            </a:extLst>
          </p:cNvPr>
          <p:cNvCxnSpPr>
            <a:cxnSpLocks/>
          </p:cNvCxnSpPr>
          <p:nvPr/>
        </p:nvCxnSpPr>
        <p:spPr>
          <a:xfrm rot="5400000">
            <a:off x="-266725" y="4363030"/>
            <a:ext cx="1545952" cy="12700"/>
          </a:xfrm>
          <a:prstGeom prst="bentConnector4">
            <a:avLst>
              <a:gd name="adj1" fmla="val -642"/>
              <a:gd name="adj2" fmla="val 18009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D8E499E-D355-49D3-A3E4-514BAA879235}"/>
              </a:ext>
            </a:extLst>
          </p:cNvPr>
          <p:cNvSpPr txBox="1"/>
          <p:nvPr/>
        </p:nvSpPr>
        <p:spPr>
          <a:xfrm>
            <a:off x="326016" y="5540452"/>
            <a:ext cx="11673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entrambi i metodi si utilizza l’algoritmo AES con una chiave a 256. La differenza è nella modalità operativa. </a:t>
            </a:r>
            <a:r>
              <a:rPr lang="it-IT" i="1" u="sng" dirty="0" err="1"/>
              <a:t>Stronger</a:t>
            </a:r>
            <a:r>
              <a:rPr lang="it-IT" dirty="0"/>
              <a:t> </a:t>
            </a:r>
            <a:r>
              <a:rPr lang="it-IT" b="1" dirty="0"/>
              <a:t>Utilizza </a:t>
            </a:r>
            <a:r>
              <a:rPr lang="en-GB" b="1" dirty="0"/>
              <a:t>Galois/Counter Mode (GCM) , </a:t>
            </a:r>
            <a:r>
              <a:rPr lang="en-GB" dirty="0" err="1"/>
              <a:t>mentre</a:t>
            </a:r>
            <a:r>
              <a:rPr lang="en-GB" dirty="0"/>
              <a:t> </a:t>
            </a:r>
            <a:r>
              <a:rPr lang="en-GB" i="1" u="sng" dirty="0"/>
              <a:t>standard</a:t>
            </a:r>
            <a:r>
              <a:rPr lang="en-GB" dirty="0"/>
              <a:t> </a:t>
            </a:r>
            <a:r>
              <a:rPr lang="en-GB" dirty="0" err="1"/>
              <a:t>utilizza</a:t>
            </a:r>
            <a:r>
              <a:rPr lang="en-GB" dirty="0"/>
              <a:t> il </a:t>
            </a:r>
            <a:r>
              <a:rPr lang="en-GB" b="1" dirty="0"/>
              <a:t>cipher block chaining (CBC) </a:t>
            </a:r>
            <a:r>
              <a:rPr lang="en-GB" dirty="0"/>
              <a:t>che è </a:t>
            </a:r>
            <a:r>
              <a:rPr lang="en-GB" dirty="0" err="1"/>
              <a:t>considerato</a:t>
            </a:r>
            <a:r>
              <a:rPr lang="en-GB" dirty="0"/>
              <a:t> un </a:t>
            </a:r>
            <a:r>
              <a:rPr lang="en-GB" dirty="0" err="1"/>
              <a:t>metodo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debole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450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D5CB8E-93EB-4F3E-B106-0C33746DC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AuthenticationProvider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49B141-1483-4A93-9FFD-76A9904F1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06" y="2259911"/>
            <a:ext cx="10168128" cy="3694176"/>
          </a:xfrm>
        </p:spPr>
        <p:txBody>
          <a:bodyPr/>
          <a:lstStyle/>
          <a:p>
            <a:r>
              <a:rPr lang="it-IT" dirty="0"/>
              <a:t>E’ il componente che implementa la logica di autenticazione</a:t>
            </a:r>
          </a:p>
          <a:p>
            <a:r>
              <a:rPr lang="en-GB" dirty="0"/>
              <a:t>Il </a:t>
            </a:r>
            <a:r>
              <a:rPr lang="en-GB" dirty="0" err="1"/>
              <a:t>suo</a:t>
            </a:r>
            <a:r>
              <a:rPr lang="en-GB" dirty="0"/>
              <a:t> output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di due tipi: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Il client che </a:t>
            </a:r>
            <a:r>
              <a:rPr lang="en-GB" dirty="0" err="1"/>
              <a:t>effettua</a:t>
            </a:r>
            <a:r>
              <a:rPr lang="en-GB" dirty="0"/>
              <a:t> la </a:t>
            </a:r>
            <a:r>
              <a:rPr lang="en-GB" dirty="0" err="1"/>
              <a:t>richiesta</a:t>
            </a:r>
            <a:r>
              <a:rPr lang="en-GB" dirty="0"/>
              <a:t> non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autenticato</a:t>
            </a:r>
            <a:r>
              <a:rPr lang="en-GB" dirty="0"/>
              <a:t>. </a:t>
            </a:r>
            <a:r>
              <a:rPr lang="en-GB" dirty="0" err="1"/>
              <a:t>L’utente</a:t>
            </a:r>
            <a:r>
              <a:rPr lang="en-GB" dirty="0"/>
              <a:t> non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identificato</a:t>
            </a:r>
            <a:r>
              <a:rPr lang="en-GB" dirty="0"/>
              <a:t> e la </a:t>
            </a:r>
            <a:r>
              <a:rPr lang="en-GB" dirty="0" err="1"/>
              <a:t>richiesta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rigettata</a:t>
            </a:r>
            <a:r>
              <a:rPr lang="en-GB" dirty="0"/>
              <a:t> </a:t>
            </a:r>
            <a:r>
              <a:rPr lang="en-GB" dirty="0" err="1"/>
              <a:t>generalmente</a:t>
            </a:r>
            <a:r>
              <a:rPr lang="en-GB" dirty="0"/>
              <a:t> con un HTTP 401 Unauthorized.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Il client è </a:t>
            </a:r>
            <a:r>
              <a:rPr lang="en-GB" dirty="0" err="1"/>
              <a:t>autenticato</a:t>
            </a:r>
            <a:r>
              <a:rPr lang="en-GB" dirty="0"/>
              <a:t>. I </a:t>
            </a:r>
            <a:r>
              <a:rPr lang="en-GB" dirty="0" err="1"/>
              <a:t>dettagli</a:t>
            </a:r>
            <a:r>
              <a:rPr lang="en-GB" dirty="0"/>
              <a:t> </a:t>
            </a:r>
            <a:r>
              <a:rPr lang="en-GB" dirty="0" err="1"/>
              <a:t>dell’utente</a:t>
            </a:r>
            <a:r>
              <a:rPr lang="en-GB" dirty="0"/>
              <a:t>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memorizzatti</a:t>
            </a:r>
            <a:r>
              <a:rPr lang="en-GB" dirty="0"/>
              <a:t> in un </a:t>
            </a:r>
            <a:r>
              <a:rPr lang="en-GB" dirty="0" err="1"/>
              <a:t>oggetto</a:t>
            </a:r>
            <a:r>
              <a:rPr lang="en-GB" dirty="0"/>
              <a:t> di una </a:t>
            </a:r>
            <a:r>
              <a:rPr lang="en-GB" dirty="0" err="1"/>
              <a:t>classe</a:t>
            </a:r>
            <a:r>
              <a:rPr lang="en-GB" dirty="0"/>
              <a:t> che </a:t>
            </a:r>
            <a:r>
              <a:rPr lang="en-GB" dirty="0" err="1"/>
              <a:t>implementa</a:t>
            </a:r>
            <a:r>
              <a:rPr lang="en-GB" dirty="0"/>
              <a:t> </a:t>
            </a:r>
            <a:r>
              <a:rPr lang="en-GB" dirty="0" err="1"/>
              <a:t>l’interfaccia</a:t>
            </a:r>
            <a:r>
              <a:rPr lang="en-GB" dirty="0"/>
              <a:t> </a:t>
            </a:r>
            <a:r>
              <a:rPr lang="en-GB" b="1" dirty="0" err="1"/>
              <a:t>SecurityContext</a:t>
            </a:r>
            <a:r>
              <a:rPr lang="en-GB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31221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41A667-B8F0-47AA-9192-F23A1C0C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AuthenticationProvider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EC1DC5-865D-4829-911C-8EC520695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3" y="2284689"/>
            <a:ext cx="7572375" cy="18859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1718313-C4F5-4F5D-8545-FC5B5196B818}"/>
              </a:ext>
            </a:extLst>
          </p:cNvPr>
          <p:cNvSpPr txBox="1"/>
          <p:nvPr/>
        </p:nvSpPr>
        <p:spPr>
          <a:xfrm>
            <a:off x="564902" y="4357780"/>
            <a:ext cx="113810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Il </a:t>
            </a:r>
            <a:r>
              <a:rPr lang="en-GB" sz="2000" dirty="0" err="1"/>
              <a:t>metodo</a:t>
            </a:r>
            <a:r>
              <a:rPr lang="en-GB" sz="2000" dirty="0"/>
              <a:t> authenticate() </a:t>
            </a:r>
            <a:r>
              <a:rPr lang="en-GB" sz="2000" dirty="0" err="1"/>
              <a:t>riceve</a:t>
            </a:r>
            <a:r>
              <a:rPr lang="en-GB" sz="2000" dirty="0"/>
              <a:t> un </a:t>
            </a:r>
            <a:r>
              <a:rPr lang="en-GB" sz="2000" dirty="0" err="1"/>
              <a:t>oggetto</a:t>
            </a:r>
            <a:r>
              <a:rPr lang="en-GB" sz="2000" dirty="0"/>
              <a:t> Authentication come </a:t>
            </a:r>
            <a:r>
              <a:rPr lang="en-GB" sz="2000" dirty="0" err="1"/>
              <a:t>parametro</a:t>
            </a:r>
            <a:r>
              <a:rPr lang="en-GB" sz="2000" dirty="0"/>
              <a:t> e </a:t>
            </a:r>
            <a:r>
              <a:rPr lang="en-GB" sz="2000" dirty="0" err="1"/>
              <a:t>ritorna</a:t>
            </a:r>
            <a:r>
              <a:rPr lang="en-GB" sz="2000" dirty="0"/>
              <a:t> un </a:t>
            </a:r>
            <a:r>
              <a:rPr lang="en-GB" sz="2000" dirty="0" err="1"/>
              <a:t>oggetto</a:t>
            </a:r>
            <a:r>
              <a:rPr lang="en-GB" sz="2000" dirty="0"/>
              <a:t> Authentication se </a:t>
            </a:r>
            <a:r>
              <a:rPr lang="en-GB" sz="2000" dirty="0" err="1"/>
              <a:t>l’autenticazione</a:t>
            </a:r>
            <a:r>
              <a:rPr lang="en-GB" sz="2000" dirty="0"/>
              <a:t> ha </a:t>
            </a:r>
            <a:r>
              <a:rPr lang="en-GB" sz="2000" dirty="0" err="1"/>
              <a:t>successo</a:t>
            </a:r>
            <a:r>
              <a:rPr lang="en-GB" sz="2000" dirty="0"/>
              <a:t>.  </a:t>
            </a:r>
            <a:r>
              <a:rPr lang="en-GB" sz="2000" dirty="0" err="1"/>
              <a:t>Altrimenti</a:t>
            </a:r>
            <a:r>
              <a:rPr lang="en-GB" sz="2000" dirty="0"/>
              <a:t>:</a:t>
            </a:r>
          </a:p>
          <a:p>
            <a:endParaRPr lang="en-GB" sz="2000" dirty="0"/>
          </a:p>
          <a:p>
            <a:pPr marL="800100" lvl="1" indent="-342900">
              <a:buFont typeface="+mj-lt"/>
              <a:buAutoNum type="arabicPeriod"/>
            </a:pPr>
            <a:r>
              <a:rPr lang="en-GB" sz="2000" dirty="0"/>
              <a:t>Lancia </a:t>
            </a:r>
            <a:r>
              <a:rPr lang="en-GB" sz="2000" dirty="0" err="1"/>
              <a:t>un’AuthenticationException</a:t>
            </a:r>
            <a:r>
              <a:rPr lang="en-GB" sz="2000" dirty="0"/>
              <a:t> se </a:t>
            </a:r>
            <a:r>
              <a:rPr lang="en-GB" sz="2000" dirty="0" err="1"/>
              <a:t>l’autenticazione</a:t>
            </a:r>
            <a:r>
              <a:rPr lang="en-GB" sz="2000" dirty="0"/>
              <a:t> </a:t>
            </a:r>
            <a:r>
              <a:rPr lang="en-GB" sz="2000" dirty="0" err="1"/>
              <a:t>fallisce</a:t>
            </a:r>
            <a:endParaRPr lang="en-GB" sz="2000" dirty="0"/>
          </a:p>
          <a:p>
            <a:pPr marL="800100" lvl="1" indent="-342900">
              <a:buFont typeface="+mj-lt"/>
              <a:buAutoNum type="arabicPeriod"/>
            </a:pPr>
            <a:r>
              <a:rPr lang="en-GB" sz="2000" dirty="0" err="1"/>
              <a:t>Ritorna</a:t>
            </a:r>
            <a:r>
              <a:rPr lang="en-GB" sz="2000" dirty="0"/>
              <a:t> null se </a:t>
            </a:r>
            <a:r>
              <a:rPr lang="en-GB" sz="2000" dirty="0" err="1"/>
              <a:t>l’oggetto</a:t>
            </a:r>
            <a:r>
              <a:rPr lang="en-GB" sz="2000" dirty="0"/>
              <a:t> Authentication non è </a:t>
            </a:r>
            <a:r>
              <a:rPr lang="en-GB" sz="2000" dirty="0" err="1"/>
              <a:t>supportato</a:t>
            </a:r>
            <a:r>
              <a:rPr lang="en-GB" sz="2000" dirty="0"/>
              <a:t> </a:t>
            </a:r>
            <a:r>
              <a:rPr lang="en-GB" sz="2000" dirty="0" err="1"/>
              <a:t>dall’implementazione</a:t>
            </a:r>
            <a:endParaRPr lang="en-GB" sz="2000" dirty="0"/>
          </a:p>
          <a:p>
            <a:pPr lvl="1"/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Il </a:t>
            </a:r>
            <a:r>
              <a:rPr lang="en-GB" sz="2000" dirty="0" err="1"/>
              <a:t>metodo</a:t>
            </a:r>
            <a:r>
              <a:rPr lang="en-GB" sz="2000" dirty="0"/>
              <a:t> supports() </a:t>
            </a:r>
            <a:r>
              <a:rPr lang="en-GB" sz="2000" dirty="0" err="1"/>
              <a:t>consente</a:t>
            </a:r>
            <a:r>
              <a:rPr lang="en-GB" sz="2000" dirty="0"/>
              <a:t> di </a:t>
            </a:r>
            <a:r>
              <a:rPr lang="en-GB" sz="2000" dirty="0" err="1"/>
              <a:t>definire</a:t>
            </a:r>
            <a:r>
              <a:rPr lang="en-GB" sz="2000" dirty="0"/>
              <a:t> quale </a:t>
            </a:r>
            <a:r>
              <a:rPr lang="en-GB" sz="2000" dirty="0" err="1"/>
              <a:t>classe</a:t>
            </a:r>
            <a:r>
              <a:rPr lang="en-GB" sz="2000" dirty="0"/>
              <a:t> di </a:t>
            </a:r>
            <a:r>
              <a:rPr lang="en-GB" sz="2000" dirty="0" err="1"/>
              <a:t>tipo</a:t>
            </a:r>
            <a:r>
              <a:rPr lang="en-GB" sz="2000" dirty="0"/>
              <a:t> Authentication è </a:t>
            </a:r>
            <a:r>
              <a:rPr lang="en-GB" sz="2000" dirty="0" err="1"/>
              <a:t>supportata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73928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4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5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2" name="Rectangle 52">
            <a:extLst>
              <a:ext uri="{FF2B5EF4-FFF2-40B4-BE49-F238E27FC236}">
                <a16:creationId xmlns:a16="http://schemas.microsoft.com/office/drawing/2014/main" id="{C0D35DEF-6008-463B-83B3-F65035F0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" name="Rectangle 5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793A64-7E0D-454D-BA76-5D02F9DF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816862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Contratto</a:t>
            </a:r>
            <a:r>
              <a:rPr lang="en-US" sz="3600" dirty="0"/>
              <a:t> </a:t>
            </a:r>
            <a:r>
              <a:rPr lang="en-US" sz="3600" dirty="0" err="1"/>
              <a:t>Autenticazione</a:t>
            </a:r>
            <a:endParaRPr lang="en-US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30E95B-AEEE-4803-AB7D-896B0452B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0" y="1046674"/>
            <a:ext cx="5873471" cy="25255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0DD19AB-A165-4D4C-B38F-2C9D8E62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41" y="1521862"/>
            <a:ext cx="5868118" cy="1907138"/>
          </a:xfrm>
          <a:prstGeom prst="rect">
            <a:avLst/>
          </a:prstGeom>
        </p:spPr>
      </p:pic>
      <p:sp>
        <p:nvSpPr>
          <p:cNvPr id="64" name="Rectangle 5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5271" y="548312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359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C5574E-3AF5-472B-A792-8BA2049B8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it-IT" dirty="0" err="1"/>
              <a:t>AuthenticationProvider</a:t>
            </a:r>
            <a:r>
              <a:rPr lang="it-IT" dirty="0"/>
              <a:t> comportamento generale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36C621-F358-4E97-9ECA-61A25D1A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017" y="2139484"/>
            <a:ext cx="7915966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79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A07556-4140-4FCF-9DCD-EC1171A0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700" dirty="0" err="1"/>
              <a:t>AuthenticationProvider</a:t>
            </a:r>
            <a:r>
              <a:rPr lang="en-US" sz="3700" dirty="0"/>
              <a:t> custom flow Project Config 9</a:t>
            </a:r>
          </a:p>
        </p:txBody>
      </p:sp>
      <p:sp>
        <p:nvSpPr>
          <p:cNvPr id="24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EFC853-D990-4F52-BF3E-925231EEA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014" y="2072398"/>
            <a:ext cx="7737865" cy="462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6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BC8B5E-35B0-4105-922E-078D324E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Implementazione custom Project </a:t>
            </a:r>
            <a:r>
              <a:rPr lang="it-IT" dirty="0" err="1"/>
              <a:t>Config</a:t>
            </a:r>
            <a:r>
              <a:rPr lang="it-IT" dirty="0"/>
              <a:t> 9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24F3A3-8487-468A-9BDA-0BF84A69E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842" y="2223083"/>
            <a:ext cx="10553854" cy="3949117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Classe </a:t>
            </a:r>
            <a:r>
              <a:rPr lang="it-IT" dirty="0" err="1"/>
              <a:t>CustomAuthenticationProvider</a:t>
            </a:r>
            <a:endParaRPr lang="it-IT" dirty="0"/>
          </a:p>
          <a:p>
            <a:r>
              <a:rPr lang="it-IT" dirty="0"/>
              <a:t>Configurata in </a:t>
            </a:r>
            <a:r>
              <a:rPr lang="it-IT" dirty="0" err="1"/>
              <a:t>ProjectConfig</a:t>
            </a:r>
            <a:r>
              <a:rPr lang="it-IT" dirty="0"/>
              <a:t>:</a:t>
            </a:r>
          </a:p>
          <a:p>
            <a:pPr marL="0" indent="0" algn="l">
              <a:buNone/>
            </a:pPr>
            <a:endParaRPr lang="en-GB" sz="18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endParaRPr lang="en-GB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configure(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AuthenticationManagerBuilder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auth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auth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.authenticationProvider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it-IT" dirty="0"/>
          </a:p>
          <a:p>
            <a:pPr marL="0" indent="0" algn="l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022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41F5FA-6C89-493B-9D47-2659BE47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SecurityContext</a:t>
            </a: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B57C033-5F9C-4878-9D54-0FFFE6092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58" y="3028993"/>
            <a:ext cx="11097349" cy="23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361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E755BE-82A9-4F5B-A217-58C3A082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è gestito il </a:t>
            </a:r>
            <a:r>
              <a:rPr lang="it-IT" dirty="0" err="1"/>
              <a:t>SecurityContext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1A8E1E-6D3D-4835-9D90-337C2CDDA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1795396"/>
          </a:xfrm>
        </p:spPr>
        <p:txBody>
          <a:bodyPr/>
          <a:lstStyle/>
          <a:p>
            <a:r>
              <a:rPr lang="en-GB" dirty="0"/>
              <a:t>MODE_THREADLOCAL (Default)</a:t>
            </a:r>
          </a:p>
          <a:p>
            <a:r>
              <a:rPr lang="en-GB" dirty="0"/>
              <a:t>MODE_INHERITABLETHREADLOCAL</a:t>
            </a:r>
          </a:p>
          <a:p>
            <a:r>
              <a:rPr lang="en-GB" dirty="0"/>
              <a:t>MODE_GLOBAL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6C7095-4FBA-4902-8189-14A0AD3DFF7B}"/>
              </a:ext>
            </a:extLst>
          </p:cNvPr>
          <p:cNvSpPr txBox="1"/>
          <p:nvPr/>
        </p:nvSpPr>
        <p:spPr>
          <a:xfrm>
            <a:off x="546740" y="5023228"/>
            <a:ext cx="10714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SecurityContextHolder</a:t>
            </a:r>
            <a:r>
              <a:rPr lang="en-GB" sz="2400" b="1" dirty="0"/>
              <a:t>: </a:t>
            </a:r>
            <a:r>
              <a:rPr lang="en-GB" sz="2400" dirty="0" err="1"/>
              <a:t>classe</a:t>
            </a:r>
            <a:r>
              <a:rPr lang="en-GB" sz="2400" dirty="0"/>
              <a:t> manager per le </a:t>
            </a:r>
            <a:r>
              <a:rPr lang="en-GB" sz="2400" dirty="0" err="1"/>
              <a:t>modalità</a:t>
            </a:r>
            <a:r>
              <a:rPr lang="en-GB" sz="2400" dirty="0"/>
              <a:t> di </a:t>
            </a:r>
            <a:r>
              <a:rPr lang="en-GB" sz="2400" dirty="0" err="1"/>
              <a:t>SecurityContext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12318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5AA6F6-2D67-424E-A847-D988F8E9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i="0" cap="all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Broken AUTHENTICATION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EF25F5-C469-49B6-BD13-5353BFC8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93" y="2174033"/>
            <a:ext cx="11420668" cy="4534677"/>
          </a:xfrm>
        </p:spPr>
        <p:txBody>
          <a:bodyPr>
            <a:normAutofit/>
          </a:bodyPr>
          <a:lstStyle/>
          <a:p>
            <a:pPr algn="l"/>
            <a:r>
              <a:rPr lang="en-GB" b="0" i="1" u="sng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Esempio</a:t>
            </a:r>
            <a:r>
              <a:rPr lang="en-GB" b="0" i="1" u="sng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#1: Credential stuffing</a:t>
            </a:r>
          </a:p>
          <a:p>
            <a:pPr marL="0" indent="0" algn="l">
              <a:buNone/>
            </a:pP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Utilizzo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di una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lista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di password note, è un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attacco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comune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algn="l"/>
            <a:r>
              <a:rPr lang="en-GB" b="0" i="1" u="sng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Esempio</a:t>
            </a:r>
            <a:r>
              <a:rPr lang="en-GB" b="0" i="1" u="sng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#2: Application session timeouts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Un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utente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utilizza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un computer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pubblico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.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Piuttosto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che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utilizzare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il logout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l’utente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chiude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la tab e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va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via. Un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attaccante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usa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lo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stesso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 browser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un’or</a:t>
            </a:r>
            <a:r>
              <a:rPr lang="en-GB" dirty="0" err="1">
                <a:solidFill>
                  <a:srgbClr val="333333"/>
                </a:solidFill>
                <a:latin typeface="Open Sans" panose="020B0604020202020204" pitchFamily="34" charset="0"/>
              </a:rPr>
              <a:t>a</a:t>
            </a:r>
            <a:r>
              <a:rPr lang="en-GB" dirty="0">
                <a:solidFill>
                  <a:srgbClr val="333333"/>
                </a:solidFill>
                <a:latin typeface="Open Sans" panose="020B0604020202020204" pitchFamily="34" charset="0"/>
              </a:rPr>
              <a:t> dopo e </a:t>
            </a:r>
            <a:r>
              <a:rPr lang="en-GB" dirty="0" err="1">
                <a:solidFill>
                  <a:srgbClr val="333333"/>
                </a:solidFill>
                <a:latin typeface="Open Sans" panose="020B0604020202020204" pitchFamily="34" charset="0"/>
              </a:rPr>
              <a:t>trova</a:t>
            </a:r>
            <a:r>
              <a:rPr lang="en-GB" dirty="0">
                <a:solidFill>
                  <a:srgbClr val="333333"/>
                </a:solidFill>
                <a:latin typeface="Open Sans" panose="020B0604020202020204" pitchFamily="34" charset="0"/>
              </a:rPr>
              <a:t> una </a:t>
            </a:r>
            <a:r>
              <a:rPr lang="en-GB" dirty="0" err="1">
                <a:solidFill>
                  <a:srgbClr val="333333"/>
                </a:solidFill>
                <a:latin typeface="Open Sans" panose="020B0604020202020204" pitchFamily="34" charset="0"/>
              </a:rPr>
              <a:t>sessione</a:t>
            </a:r>
            <a:r>
              <a:rPr lang="en-GB" dirty="0">
                <a:solidFill>
                  <a:srgbClr val="333333"/>
                </a:solidFill>
                <a:latin typeface="Open Sans" panose="020B0604020202020204" pitchFamily="34" charset="0"/>
              </a:rPr>
              <a:t> </a:t>
            </a:r>
            <a:r>
              <a:rPr lang="en-GB" dirty="0" err="1">
                <a:solidFill>
                  <a:srgbClr val="333333"/>
                </a:solidFill>
                <a:latin typeface="Open Sans" panose="020B0604020202020204" pitchFamily="34" charset="0"/>
              </a:rPr>
              <a:t>aperta</a:t>
            </a:r>
            <a:r>
              <a:rPr lang="en-GB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.</a:t>
            </a:r>
          </a:p>
          <a:p>
            <a:pPr algn="l"/>
            <a:r>
              <a:rPr lang="en-GB" b="0" i="1" u="sng" dirty="0" err="1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Esempio</a:t>
            </a:r>
            <a:r>
              <a:rPr lang="en-GB" b="0" i="1" u="sng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#3: Passwords are not properly hashed and salted</a:t>
            </a:r>
          </a:p>
          <a:p>
            <a:pPr marL="0" indent="0" algn="l">
              <a:buNone/>
            </a:pPr>
            <a:r>
              <a:rPr lang="en-GB" dirty="0">
                <a:solidFill>
                  <a:srgbClr val="000000"/>
                </a:solidFill>
                <a:latin typeface="Open Sans" panose="020B0604020202020204" pitchFamily="34" charset="0"/>
              </a:rPr>
              <a:t>Password </a:t>
            </a:r>
            <a:r>
              <a:rPr lang="en-GB" dirty="0" err="1">
                <a:solidFill>
                  <a:srgbClr val="000000"/>
                </a:solidFill>
                <a:latin typeface="Open Sans" panose="020B0604020202020204" pitchFamily="34" charset="0"/>
              </a:rPr>
              <a:t>esposte</a:t>
            </a:r>
            <a:r>
              <a:rPr lang="en-GB" dirty="0">
                <a:solidFill>
                  <a:srgbClr val="000000"/>
                </a:solidFill>
                <a:latin typeface="Open Sans" panose="020B0604020202020204" pitchFamily="34" charset="0"/>
              </a:rPr>
              <a:t> in </a:t>
            </a:r>
            <a:r>
              <a:rPr lang="en-GB" dirty="0" err="1">
                <a:solidFill>
                  <a:srgbClr val="000000"/>
                </a:solidFill>
                <a:latin typeface="Open Sans" panose="020B0604020202020204" pitchFamily="34" charset="0"/>
              </a:rPr>
              <a:t>chiaro</a:t>
            </a:r>
            <a:r>
              <a:rPr lang="en-GB" dirty="0">
                <a:solidFill>
                  <a:srgbClr val="000000"/>
                </a:solidFill>
                <a:latin typeface="Open Sans" panose="020B0604020202020204" pitchFamily="34" charset="0"/>
              </a:rPr>
              <a:t> (es. Database)</a:t>
            </a:r>
            <a:endParaRPr lang="en-GB" b="0" i="0" dirty="0"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15523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5B333-D694-4190-AF87-E36E689E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</a:t>
            </a:r>
            <a:r>
              <a:rPr lang="en-GB" dirty="0"/>
              <a:t>MODE_THREADLOCAL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DE3319-31BD-4FA6-B958-7C830681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949" y="2357306"/>
            <a:ext cx="11534863" cy="277247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1600" dirty="0">
                <a:solidFill>
                  <a:srgbClr val="646464"/>
                </a:solidFill>
                <a:latin typeface="Consolas" panose="020B0609020204030204" pitchFamily="49" charset="0"/>
              </a:rPr>
              <a:t>@Configuration</a:t>
            </a:r>
          </a:p>
          <a:p>
            <a:pPr marL="0" indent="0" algn="l">
              <a:buNone/>
            </a:pP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SecurityManagementConfig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buNone/>
            </a:pPr>
            <a:r>
              <a:rPr lang="en-GB" sz="1600" dirty="0">
                <a:solidFill>
                  <a:srgbClr val="646464"/>
                </a:solidFill>
                <a:latin typeface="Consolas" panose="020B0609020204030204" pitchFamily="49" charset="0"/>
              </a:rPr>
              <a:t> @Bean</a:t>
            </a:r>
          </a:p>
          <a:p>
            <a:pPr marL="0" indent="0" algn="l">
              <a:buNone/>
            </a:pP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InitializingBean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initializingBean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 algn="l">
              <a:buNone/>
            </a:pP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() -&gt;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SecurityContextHolder.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setStrategyName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SecurityContextHolder.</a:t>
            </a:r>
            <a:r>
              <a:rPr lang="en-GB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MODE_THREADLOCAL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 algn="l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656403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C57D8E-D29D-44CC-B082-6084FFAB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Accesso al </a:t>
            </a:r>
            <a:r>
              <a:rPr lang="it-IT" dirty="0" err="1"/>
              <a:t>SecurityContext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D01C1B-B5A0-4AE9-99B2-6EBAE0A0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@RestController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HelloController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"/hello"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hello() {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SecurityContext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SecurityContextHolder.</a:t>
            </a:r>
            <a:r>
              <a:rPr lang="en-GB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getContext</a:t>
            </a:r>
            <a:r>
              <a:rPr lang="en-GB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SecurityContext</a:t>
            </a:r>
            <a:r>
              <a:rPr lang="en-GB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:"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8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en-GB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"Hello!"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9733339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C57D8E-D29D-44CC-B082-6084FFAB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Accesso al </a:t>
            </a:r>
            <a:r>
              <a:rPr lang="it-IT" dirty="0" err="1"/>
              <a:t>SecurityContext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D01C1B-B5A0-4AE9-99B2-6EBAE0A0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@RestController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HelloController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"/hello"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hello(</a:t>
            </a:r>
            <a:r>
              <a:rPr lang="en-GB" sz="1800" dirty="0"/>
              <a:t>Authentication 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GB" sz="18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SecurityContext</a:t>
            </a:r>
            <a:r>
              <a:rPr lang="en-GB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:"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8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en-GB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"Hello!"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176382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5B333-D694-4190-AF87-E36E689E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Esempio </a:t>
            </a:r>
            <a:r>
              <a:rPr lang="en-GB" dirty="0"/>
              <a:t>MODE_INHERITABLETHREADLOCAL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DE3319-31BD-4FA6-B958-7C830681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83" y="2416029"/>
            <a:ext cx="11965497" cy="296970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1600" dirty="0">
                <a:solidFill>
                  <a:srgbClr val="646464"/>
                </a:solidFill>
                <a:latin typeface="Consolas" panose="020B0609020204030204" pitchFamily="49" charset="0"/>
              </a:rPr>
              <a:t>@Configuration</a:t>
            </a:r>
          </a:p>
          <a:p>
            <a:pPr marL="0" indent="0" algn="l">
              <a:buNone/>
            </a:pP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SecurityManagementConfig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buNone/>
            </a:pPr>
            <a:r>
              <a:rPr lang="en-GB" sz="1600" dirty="0">
                <a:solidFill>
                  <a:srgbClr val="646464"/>
                </a:solidFill>
                <a:latin typeface="Consolas" panose="020B0609020204030204" pitchFamily="49" charset="0"/>
              </a:rPr>
              <a:t> @Bean</a:t>
            </a:r>
          </a:p>
          <a:p>
            <a:pPr marL="0" indent="0" algn="l">
              <a:buNone/>
            </a:pP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InitializingBean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initializingBean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 algn="l">
              <a:buNone/>
            </a:pP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() -&gt;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SecurityContextHolder.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setStrategyName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SecurityContextHolder.</a:t>
            </a:r>
            <a:r>
              <a:rPr lang="en-GB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MODE_INHERITABLETHREADLOCAL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 algn="l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971438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82500E-4747-4871-9119-1B55A4E3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Esempio con metodo asincrono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EE4520-A622-479C-9E26-8269848E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341" y="2217966"/>
            <a:ext cx="10168128" cy="3694176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@EnableAsync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ProjectConfig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WebSecurityConfigurerAdapter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{..}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@Async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@GetMapping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"/hello2"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hello2() {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SecurityContext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SecurityContextHolder.</a:t>
            </a:r>
            <a:r>
              <a:rPr lang="en-GB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getContext</a:t>
            </a:r>
            <a:r>
              <a:rPr lang="en-GB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SecurityContext</a:t>
            </a:r>
            <a:r>
              <a:rPr lang="en-GB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:"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GB" sz="18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en-GB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GB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>
                <a:solidFill>
                  <a:srgbClr val="2A00FF"/>
                </a:solidFill>
                <a:latin typeface="Consolas" panose="020B0609020204030204" pitchFamily="49" charset="0"/>
              </a:rPr>
              <a:t>"Hello2!"</a:t>
            </a:r>
            <a:r>
              <a:rPr lang="en-GB" sz="18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3157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C52CA-8A79-4977-8256-B76E8A8B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Personalizzare una risposta HTTP per autenticazione fallita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E4141D-933E-43BD-802E-023F9F1D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74" y="2126525"/>
            <a:ext cx="10494795" cy="4182835"/>
          </a:xfrm>
        </p:spPr>
        <p:txBody>
          <a:bodyPr>
            <a:normAutofit/>
          </a:bodyPr>
          <a:lstStyle/>
          <a:p>
            <a:r>
              <a:rPr lang="en-GB" dirty="0" err="1"/>
              <a:t>Implementare</a:t>
            </a:r>
            <a:r>
              <a:rPr lang="en-GB" dirty="0"/>
              <a:t>  un AuthenticationEntryPoint</a:t>
            </a:r>
          </a:p>
          <a:p>
            <a:pPr marL="0" indent="0">
              <a:buNone/>
            </a:pPr>
            <a:r>
              <a:rPr lang="en-GB" sz="1700" dirty="0"/>
              <a:t>public class </a:t>
            </a:r>
            <a:r>
              <a:rPr lang="en-GB" sz="1700" b="1" dirty="0" err="1"/>
              <a:t>CustomEntryPoint</a:t>
            </a:r>
            <a:r>
              <a:rPr lang="en-GB" sz="1700" dirty="0"/>
              <a:t> implements </a:t>
            </a:r>
            <a:r>
              <a:rPr lang="en-GB" sz="1700" b="1" dirty="0"/>
              <a:t>AuthenticationEntryPoint</a:t>
            </a:r>
            <a:r>
              <a:rPr lang="en-GB" sz="1700" dirty="0"/>
              <a:t> { </a:t>
            </a:r>
          </a:p>
          <a:p>
            <a:pPr marL="457200" lvl="1" indent="0">
              <a:buNone/>
            </a:pPr>
            <a:r>
              <a:rPr lang="en-GB" sz="2000" dirty="0"/>
              <a:t>@Override </a:t>
            </a:r>
          </a:p>
          <a:p>
            <a:pPr marL="457200" lvl="1" indent="0">
              <a:buNone/>
            </a:pPr>
            <a:r>
              <a:rPr lang="en-GB" sz="2000" dirty="0"/>
              <a:t>public void </a:t>
            </a:r>
            <a:r>
              <a:rPr lang="en-GB" sz="2000" b="1" dirty="0"/>
              <a:t>commence</a:t>
            </a:r>
            <a:r>
              <a:rPr lang="en-GB" sz="2000" dirty="0"/>
              <a:t>( </a:t>
            </a:r>
            <a:r>
              <a:rPr lang="en-GB" sz="2000" i="1" dirty="0" err="1"/>
              <a:t>HttpServletRequest</a:t>
            </a:r>
            <a:r>
              <a:rPr lang="en-GB" sz="2000" i="1" dirty="0"/>
              <a:t> </a:t>
            </a:r>
            <a:r>
              <a:rPr lang="en-GB" sz="2000" i="1" dirty="0" err="1"/>
              <a:t>httpServletRequest</a:t>
            </a:r>
            <a:r>
              <a:rPr lang="en-GB" sz="2000" i="1" dirty="0"/>
              <a:t>, </a:t>
            </a:r>
            <a:r>
              <a:rPr lang="en-GB" sz="2000" i="1" dirty="0" err="1"/>
              <a:t>HttpServletResponse</a:t>
            </a:r>
            <a:r>
              <a:rPr lang="en-GB" sz="2000" i="1" dirty="0"/>
              <a:t> </a:t>
            </a:r>
            <a:r>
              <a:rPr lang="en-GB" sz="2000" i="1" dirty="0" err="1"/>
              <a:t>httpServletResponse</a:t>
            </a:r>
            <a:r>
              <a:rPr lang="en-GB" sz="2000" i="1" dirty="0"/>
              <a:t>, </a:t>
            </a:r>
            <a:r>
              <a:rPr lang="en-GB" sz="2000" i="1" dirty="0" err="1"/>
              <a:t>AuthenticationException</a:t>
            </a:r>
            <a:r>
              <a:rPr lang="en-GB" sz="2000" i="1" dirty="0"/>
              <a:t> e</a:t>
            </a:r>
            <a:r>
              <a:rPr lang="en-GB" sz="2000" dirty="0"/>
              <a:t>) throws </a:t>
            </a:r>
            <a:r>
              <a:rPr lang="en-GB" sz="2000" dirty="0" err="1"/>
              <a:t>IOException</a:t>
            </a:r>
            <a:r>
              <a:rPr lang="en-GB" sz="2000" dirty="0"/>
              <a:t>, </a:t>
            </a:r>
            <a:r>
              <a:rPr lang="en-GB" sz="2000" dirty="0" err="1"/>
              <a:t>ServletException</a:t>
            </a:r>
            <a:r>
              <a:rPr lang="en-GB" sz="2000" dirty="0"/>
              <a:t> { </a:t>
            </a:r>
          </a:p>
          <a:p>
            <a:pPr marL="457200" lvl="1"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httpServletResponse</a:t>
            </a:r>
            <a:r>
              <a:rPr lang="en-GB" sz="2000" dirty="0"/>
              <a:t> .</a:t>
            </a:r>
            <a:r>
              <a:rPr lang="en-GB" sz="2000" dirty="0" err="1"/>
              <a:t>addHeader</a:t>
            </a:r>
            <a:r>
              <a:rPr lang="en-GB" sz="2000" dirty="0"/>
              <a:t>("message", “</a:t>
            </a:r>
            <a:r>
              <a:rPr lang="en-GB" sz="2000" dirty="0" err="1"/>
              <a:t>Errore</a:t>
            </a:r>
            <a:r>
              <a:rPr lang="en-GB" sz="2000" dirty="0"/>
              <a:t> di </a:t>
            </a:r>
            <a:r>
              <a:rPr lang="en-GB" sz="2000" dirty="0" err="1"/>
              <a:t>autenticazione</a:t>
            </a:r>
            <a:r>
              <a:rPr lang="en-GB" sz="2000" dirty="0"/>
              <a:t>"); </a:t>
            </a:r>
          </a:p>
          <a:p>
            <a:pPr marL="457200" lvl="1" indent="0">
              <a:buNone/>
            </a:pPr>
            <a:r>
              <a:rPr lang="en-GB" sz="2000" dirty="0"/>
              <a:t>	</a:t>
            </a:r>
            <a:r>
              <a:rPr lang="en-GB" sz="2000" dirty="0" err="1"/>
              <a:t>httpServletResponse</a:t>
            </a:r>
            <a:r>
              <a:rPr lang="en-GB" sz="2000" dirty="0"/>
              <a:t> .</a:t>
            </a:r>
            <a:r>
              <a:rPr lang="en-GB" sz="2000" dirty="0" err="1"/>
              <a:t>sendError</a:t>
            </a:r>
            <a:r>
              <a:rPr lang="en-GB" sz="2000" dirty="0"/>
              <a:t>(</a:t>
            </a:r>
            <a:r>
              <a:rPr lang="en-GB" sz="2000" dirty="0" err="1"/>
              <a:t>HttpStatus.UNAUTHORIZED.value</a:t>
            </a:r>
            <a:r>
              <a:rPr lang="en-GB" sz="2000" dirty="0"/>
              <a:t>()); </a:t>
            </a:r>
          </a:p>
          <a:p>
            <a:pPr marL="457200" lvl="1" indent="0">
              <a:buNone/>
            </a:pPr>
            <a:r>
              <a:rPr lang="en-GB" sz="2000" dirty="0"/>
              <a:t>}</a:t>
            </a:r>
          </a:p>
          <a:p>
            <a:pPr marL="0" indent="0">
              <a:buNone/>
            </a:pPr>
            <a:r>
              <a:rPr lang="en-GB" sz="1700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7371760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AC52CA-8A79-4977-8256-B76E8A8B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Personalizzare una risposta HTTP per autenticazione fallita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E4141D-933E-43BD-802E-023F9F1D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74" y="2126525"/>
            <a:ext cx="10494795" cy="41828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@Override </a:t>
            </a:r>
          </a:p>
          <a:p>
            <a:pPr marL="0" indent="0">
              <a:buNone/>
            </a:pPr>
            <a:r>
              <a:rPr lang="en-GB" dirty="0"/>
              <a:t>protected void </a:t>
            </a:r>
            <a:r>
              <a:rPr lang="en-GB" b="1" dirty="0"/>
              <a:t>configure</a:t>
            </a:r>
            <a:r>
              <a:rPr lang="en-GB" dirty="0"/>
              <a:t>(</a:t>
            </a:r>
            <a:r>
              <a:rPr lang="en-GB" dirty="0" err="1"/>
              <a:t>HttpSecurity</a:t>
            </a:r>
            <a:r>
              <a:rPr lang="en-GB" dirty="0"/>
              <a:t> http) throws Exception { 	</a:t>
            </a:r>
            <a:r>
              <a:rPr lang="en-GB" dirty="0" err="1"/>
              <a:t>http.httpBasic</a:t>
            </a:r>
            <a:r>
              <a:rPr lang="en-GB" dirty="0"/>
              <a:t>(c -&gt;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c.authenticationEntryPoint</a:t>
            </a:r>
            <a:r>
              <a:rPr lang="en-GB" dirty="0"/>
              <a:t>(new </a:t>
            </a:r>
            <a:r>
              <a:rPr lang="en-GB" b="1" dirty="0" err="1"/>
              <a:t>CustomEntryPoint</a:t>
            </a:r>
            <a:r>
              <a:rPr lang="en-GB" dirty="0"/>
              <a:t>()); </a:t>
            </a:r>
          </a:p>
          <a:p>
            <a:pPr marL="0" indent="0">
              <a:buNone/>
            </a:pPr>
            <a:r>
              <a:rPr lang="en-GB" dirty="0"/>
              <a:t>	}); 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/>
              <a:t>http.authorizeRequests</a:t>
            </a:r>
            <a:r>
              <a:rPr lang="en-GB" dirty="0"/>
              <a:t>() .</a:t>
            </a:r>
            <a:r>
              <a:rPr lang="en-GB" dirty="0" err="1"/>
              <a:t>anyRequest</a:t>
            </a:r>
            <a:r>
              <a:rPr lang="en-GB" dirty="0"/>
              <a:t>() .authenticated(); 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b="1" dirty="0"/>
              <a:t>curl -k -u –v Paul2:1234 </a:t>
            </a:r>
            <a:r>
              <a:rPr lang="en-GB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https://localhost:8080/hello</a:t>
            </a:r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044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AC52CA-8A79-4977-8256-B76E8A8B0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en-GB" sz="3200"/>
              <a:t>Authentication con form-based login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1F4DF955-18C3-41FD-9ADD-F56A83612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it-IT" sz="1800" dirty="0"/>
              <a:t>La Basic Authentication dovrebbe essere utilizzata solo per effettuare dei test.</a:t>
            </a:r>
          </a:p>
          <a:p>
            <a:r>
              <a:rPr lang="it-IT" sz="1800" b="1" dirty="0"/>
              <a:t>Per piccole applicazioni all’utente viene presentato un </a:t>
            </a:r>
            <a:r>
              <a:rPr lang="it-IT" sz="1800" b="1" dirty="0" err="1"/>
              <a:t>form</a:t>
            </a:r>
            <a:r>
              <a:rPr lang="it-IT" sz="1800" b="1" dirty="0"/>
              <a:t> più user-</a:t>
            </a:r>
            <a:r>
              <a:rPr lang="it-IT" sz="1800" b="1" dirty="0" err="1"/>
              <a:t>friendly</a:t>
            </a:r>
            <a:r>
              <a:rPr lang="it-IT" sz="1800" b="1" dirty="0"/>
              <a:t>.</a:t>
            </a:r>
            <a:endParaRPr lang="en-GB" sz="18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DBCAC3F-566C-4CCB-A529-678341754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32" y="2734056"/>
            <a:ext cx="8197327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87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4" name="Rectangle 2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C304FC89-3AB1-4471-82DE-115ED0B0B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5" name="Rectangle 2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844DCBE-ECF9-48A6-AC4C-FD320C2E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/>
              <a:t>A Small Secured Application</a:t>
            </a:r>
            <a:br>
              <a:rPr lang="en-US" sz="5100" dirty="0"/>
            </a:br>
            <a:r>
              <a:rPr lang="en-US" sz="5100" b="1" dirty="0"/>
              <a:t>Project Config 10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0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1DF6E6-8B96-4218-83B1-549880F1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Descrizione dell’applicazione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BDB3BD-7073-470A-B0B2-86740B927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025609"/>
            <a:ext cx="6846363" cy="465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5AA6F6-2D67-424E-A847-D988F8E9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 b="0" i="0">
                <a:effectLst/>
                <a:latin typeface="Arial" panose="020B0604020202020204" pitchFamily="34" charset="0"/>
              </a:rPr>
              <a:t>SESSION FIXATION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EF25F5-C469-49B6-BD13-5353BFC86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700" dirty="0"/>
              <a:t>Se </a:t>
            </a:r>
            <a:r>
              <a:rPr lang="en-GB" sz="1700" dirty="0" err="1"/>
              <a:t>presente</a:t>
            </a:r>
            <a:r>
              <a:rPr lang="en-GB" sz="1700" dirty="0"/>
              <a:t>, </a:t>
            </a:r>
            <a:r>
              <a:rPr lang="en-GB" sz="1700" dirty="0" err="1"/>
              <a:t>permette</a:t>
            </a:r>
            <a:r>
              <a:rPr lang="en-GB" sz="1700" dirty="0"/>
              <a:t> ad un </a:t>
            </a:r>
            <a:r>
              <a:rPr lang="en-GB" sz="1700" dirty="0" err="1"/>
              <a:t>attaccante</a:t>
            </a:r>
            <a:r>
              <a:rPr lang="en-GB" sz="1700" dirty="0"/>
              <a:t>  di </a:t>
            </a:r>
            <a:r>
              <a:rPr lang="en-GB" sz="1700" dirty="0" err="1"/>
              <a:t>impersonare</a:t>
            </a:r>
            <a:r>
              <a:rPr lang="en-GB" sz="1700" dirty="0"/>
              <a:t> un </a:t>
            </a:r>
            <a:r>
              <a:rPr lang="en-GB" sz="1700" dirty="0" err="1"/>
              <a:t>utente</a:t>
            </a:r>
            <a:r>
              <a:rPr lang="en-GB" sz="1700" dirty="0"/>
              <a:t> </a:t>
            </a:r>
            <a:r>
              <a:rPr lang="en-GB" sz="1700" dirty="0" err="1"/>
              <a:t>valido</a:t>
            </a:r>
            <a:r>
              <a:rPr lang="en-GB" sz="1700" dirty="0"/>
              <a:t> </a:t>
            </a:r>
            <a:r>
              <a:rPr lang="en-GB" sz="1700" dirty="0" err="1"/>
              <a:t>utilizzando</a:t>
            </a:r>
            <a:r>
              <a:rPr lang="en-GB" sz="1700" dirty="0"/>
              <a:t> un session ID </a:t>
            </a:r>
            <a:r>
              <a:rPr lang="en-GB" sz="1700" dirty="0" err="1"/>
              <a:t>generato</a:t>
            </a:r>
            <a:r>
              <a:rPr lang="en-GB" sz="1700" dirty="0"/>
              <a:t> in </a:t>
            </a:r>
            <a:r>
              <a:rPr lang="en-GB" sz="1700" dirty="0" err="1"/>
              <a:t>precedenza</a:t>
            </a:r>
            <a:r>
              <a:rPr lang="en-GB" sz="1700" dirty="0"/>
              <a:t>. Questa </a:t>
            </a:r>
            <a:r>
              <a:rPr lang="en-GB" sz="1700" dirty="0" err="1"/>
              <a:t>vulnerabilità</a:t>
            </a:r>
            <a:r>
              <a:rPr lang="en-GB" sz="1700" dirty="0"/>
              <a:t> </a:t>
            </a:r>
            <a:r>
              <a:rPr lang="en-GB" sz="1700" dirty="0" err="1"/>
              <a:t>si</a:t>
            </a:r>
            <a:r>
              <a:rPr lang="en-GB" sz="1700" dirty="0"/>
              <a:t> ha se </a:t>
            </a:r>
            <a:r>
              <a:rPr lang="en-GB" sz="1700" dirty="0" err="1"/>
              <a:t>durante</a:t>
            </a:r>
            <a:r>
              <a:rPr lang="en-GB" sz="1700" dirty="0"/>
              <a:t> il </a:t>
            </a:r>
            <a:r>
              <a:rPr lang="en-GB" sz="1700" dirty="0" err="1"/>
              <a:t>processo</a:t>
            </a:r>
            <a:r>
              <a:rPr lang="en-GB" sz="1700" dirty="0"/>
              <a:t> di </a:t>
            </a:r>
            <a:r>
              <a:rPr lang="en-GB" sz="1700" dirty="0" err="1"/>
              <a:t>autenticazione</a:t>
            </a:r>
            <a:r>
              <a:rPr lang="en-GB" sz="1700" dirty="0"/>
              <a:t> </a:t>
            </a:r>
            <a:r>
              <a:rPr lang="en-GB" sz="1700" dirty="0" err="1"/>
              <a:t>l’applicazione</a:t>
            </a:r>
            <a:r>
              <a:rPr lang="en-GB" sz="1700" dirty="0"/>
              <a:t> web non genera un session ID </a:t>
            </a:r>
            <a:r>
              <a:rPr lang="en-GB" sz="1700" dirty="0" err="1"/>
              <a:t>univoco</a:t>
            </a:r>
            <a:endParaRPr lang="en-GB" sz="17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031F932-5990-4367-9A5A-02F5FA32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887230"/>
            <a:ext cx="6922008" cy="318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921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05456F-6E0B-4164-AB4A-32861973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Step implementativi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EF7616B-1975-4A10-990E-7DEA83DFC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061" y="2181138"/>
            <a:ext cx="11115413" cy="4387442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dirty="0" err="1"/>
              <a:t>Definire</a:t>
            </a:r>
            <a:r>
              <a:rPr lang="en-GB" dirty="0"/>
              <a:t> un </a:t>
            </a:r>
            <a:r>
              <a:rPr lang="en-GB" u="sng" dirty="0"/>
              <a:t>Password Encoder</a:t>
            </a:r>
            <a:r>
              <a:rPr lang="en-GB" dirty="0"/>
              <a:t>.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dirty="0" err="1"/>
              <a:t>Definire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entities JPA per </a:t>
            </a:r>
            <a:r>
              <a:rPr lang="en-GB" dirty="0" err="1"/>
              <a:t>rappresentare</a:t>
            </a:r>
            <a:r>
              <a:rPr lang="en-GB" dirty="0"/>
              <a:t> le </a:t>
            </a:r>
            <a:r>
              <a:rPr lang="en-GB" dirty="0" err="1"/>
              <a:t>tabelle</a:t>
            </a:r>
            <a:r>
              <a:rPr lang="en-GB" dirty="0"/>
              <a:t> </a:t>
            </a:r>
            <a:r>
              <a:rPr lang="en-GB" b="1" u="sng" dirty="0"/>
              <a:t>user</a:t>
            </a:r>
            <a:r>
              <a:rPr lang="en-GB" u="sng" dirty="0"/>
              <a:t> e </a:t>
            </a:r>
            <a:r>
              <a:rPr lang="en-GB" b="1" u="sng" dirty="0"/>
              <a:t>authority</a:t>
            </a:r>
            <a:r>
              <a:rPr lang="en-GB" u="sng" dirty="0"/>
              <a:t> </a:t>
            </a:r>
            <a:r>
              <a:rPr lang="en-GB" dirty="0"/>
              <a:t>per </a:t>
            </a:r>
            <a:r>
              <a:rPr lang="en-GB" dirty="0" err="1"/>
              <a:t>utenti</a:t>
            </a:r>
            <a:r>
              <a:rPr lang="en-GB" dirty="0"/>
              <a:t> e </a:t>
            </a:r>
            <a:r>
              <a:rPr lang="en-GB" dirty="0" err="1"/>
              <a:t>autorizzazioni</a:t>
            </a:r>
            <a:r>
              <a:rPr lang="en-GB" dirty="0"/>
              <a:t>.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dirty="0" err="1"/>
              <a:t>Dichiarare</a:t>
            </a:r>
            <a:r>
              <a:rPr lang="en-GB" dirty="0"/>
              <a:t> un </a:t>
            </a:r>
            <a:r>
              <a:rPr lang="en-GB" dirty="0" err="1"/>
              <a:t>contratto</a:t>
            </a:r>
            <a:r>
              <a:rPr lang="en-GB" dirty="0"/>
              <a:t> </a:t>
            </a:r>
            <a:r>
              <a:rPr lang="en-GB" u="sng" dirty="0" err="1"/>
              <a:t>JpaRepository</a:t>
            </a:r>
            <a:r>
              <a:rPr lang="en-GB" dirty="0"/>
              <a:t> per Spring Data. In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abbiamo</a:t>
            </a:r>
            <a:r>
              <a:rPr lang="en-GB" dirty="0"/>
              <a:t> solo </a:t>
            </a:r>
            <a:r>
              <a:rPr lang="en-GB" dirty="0" err="1"/>
              <a:t>bisogno</a:t>
            </a:r>
            <a:r>
              <a:rPr lang="en-GB" dirty="0"/>
              <a:t> di </a:t>
            </a:r>
            <a:r>
              <a:rPr lang="en-GB" dirty="0" err="1"/>
              <a:t>recuperare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,  </a:t>
            </a:r>
            <a:r>
              <a:rPr lang="en-GB" dirty="0" err="1"/>
              <a:t>dichiariamo</a:t>
            </a:r>
            <a:r>
              <a:rPr lang="en-GB" dirty="0"/>
              <a:t> </a:t>
            </a:r>
            <a:r>
              <a:rPr lang="en-GB" dirty="0" err="1"/>
              <a:t>quindi</a:t>
            </a:r>
            <a:r>
              <a:rPr lang="en-GB" dirty="0"/>
              <a:t> uno nostro </a:t>
            </a:r>
            <a:r>
              <a:rPr lang="en-GB" u="sng" dirty="0" err="1"/>
              <a:t>UserRepository</a:t>
            </a:r>
            <a:r>
              <a:rPr lang="en-GB" dirty="0"/>
              <a:t> che </a:t>
            </a:r>
            <a:r>
              <a:rPr lang="en-GB" dirty="0" err="1"/>
              <a:t>estende</a:t>
            </a:r>
            <a:r>
              <a:rPr lang="en-GB" dirty="0"/>
              <a:t> </a:t>
            </a:r>
            <a:r>
              <a:rPr lang="en-GB" dirty="0" err="1"/>
              <a:t>JpaRepository</a:t>
            </a:r>
            <a:r>
              <a:rPr lang="en-GB" dirty="0"/>
              <a:t>.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u="sng" dirty="0" err="1"/>
              <a:t>Creiamo</a:t>
            </a:r>
            <a:r>
              <a:rPr lang="en-GB" u="sng" dirty="0"/>
              <a:t> una </a:t>
            </a:r>
            <a:r>
              <a:rPr lang="en-GB" u="sng" dirty="0" err="1"/>
              <a:t>classe</a:t>
            </a:r>
            <a:r>
              <a:rPr lang="en-GB" u="sng" dirty="0"/>
              <a:t> decorator</a:t>
            </a:r>
            <a:r>
              <a:rPr lang="en-GB" dirty="0"/>
              <a:t>, che </a:t>
            </a:r>
            <a:r>
              <a:rPr lang="en-GB" dirty="0" err="1"/>
              <a:t>implementa</a:t>
            </a:r>
            <a:r>
              <a:rPr lang="en-GB" dirty="0"/>
              <a:t> lo </a:t>
            </a:r>
            <a:r>
              <a:rPr lang="en-GB" u="sng" dirty="0" err="1"/>
              <a:t>UserDetails</a:t>
            </a:r>
            <a:r>
              <a:rPr lang="en-GB" dirty="0"/>
              <a:t> contract, </a:t>
            </a:r>
            <a:r>
              <a:rPr lang="en-GB" dirty="0" err="1"/>
              <a:t>sull’entity</a:t>
            </a:r>
            <a:r>
              <a:rPr lang="en-GB" dirty="0"/>
              <a:t> JPA </a:t>
            </a:r>
            <a:r>
              <a:rPr lang="en-GB" b="1" dirty="0"/>
              <a:t>User</a:t>
            </a:r>
            <a:r>
              <a:rPr lang="en-GB" dirty="0"/>
              <a:t>.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GB" dirty="0" err="1"/>
              <a:t>Implementare</a:t>
            </a:r>
            <a:r>
              <a:rPr lang="en-GB" dirty="0"/>
              <a:t> il </a:t>
            </a:r>
            <a:r>
              <a:rPr lang="en-GB" dirty="0" err="1"/>
              <a:t>contratto</a:t>
            </a:r>
            <a:r>
              <a:rPr lang="en-GB" dirty="0"/>
              <a:t> </a:t>
            </a:r>
            <a:r>
              <a:rPr lang="en-GB" dirty="0" err="1"/>
              <a:t>UserDetailsService</a:t>
            </a:r>
            <a:r>
              <a:rPr lang="en-GB" dirty="0"/>
              <a:t>. A </a:t>
            </a:r>
            <a:r>
              <a:rPr lang="en-GB" dirty="0" err="1"/>
              <a:t>tal</a:t>
            </a:r>
            <a:r>
              <a:rPr lang="en-GB" dirty="0"/>
              <a:t> fine  </a:t>
            </a:r>
            <a:r>
              <a:rPr lang="en-GB" dirty="0" err="1"/>
              <a:t>creiamo</a:t>
            </a:r>
            <a:r>
              <a:rPr lang="en-GB" dirty="0"/>
              <a:t> uno </a:t>
            </a:r>
            <a:r>
              <a:rPr lang="en-GB" u="sng" dirty="0" err="1"/>
              <a:t>JpaUserDetailsService</a:t>
            </a:r>
            <a:r>
              <a:rPr lang="en-GB" dirty="0"/>
              <a:t> che </a:t>
            </a:r>
            <a:r>
              <a:rPr lang="en-GB" dirty="0" err="1"/>
              <a:t>utilizza</a:t>
            </a:r>
            <a:r>
              <a:rPr lang="en-GB" dirty="0"/>
              <a:t> </a:t>
            </a:r>
            <a:r>
              <a:rPr lang="en-GB" dirty="0" err="1"/>
              <a:t>UserRepository</a:t>
            </a:r>
            <a:r>
              <a:rPr lang="en-GB" dirty="0"/>
              <a:t> </a:t>
            </a:r>
            <a:r>
              <a:rPr lang="en-GB" dirty="0" err="1"/>
              <a:t>creato</a:t>
            </a:r>
            <a:r>
              <a:rPr lang="en-GB" dirty="0"/>
              <a:t> </a:t>
            </a:r>
            <a:r>
              <a:rPr lang="en-GB" dirty="0" err="1"/>
              <a:t>allo</a:t>
            </a:r>
            <a:r>
              <a:rPr lang="en-GB" dirty="0"/>
              <a:t> step 3 per </a:t>
            </a:r>
            <a:r>
              <a:rPr lang="en-GB" dirty="0" err="1"/>
              <a:t>ottenere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dal database. Se </a:t>
            </a:r>
            <a:r>
              <a:rPr lang="en-GB" dirty="0" err="1"/>
              <a:t>JpaUserDetailsService</a:t>
            </a:r>
            <a:r>
              <a:rPr lang="en-GB" dirty="0"/>
              <a:t> </a:t>
            </a:r>
            <a:r>
              <a:rPr lang="en-GB" dirty="0" err="1"/>
              <a:t>trova</a:t>
            </a:r>
            <a:r>
              <a:rPr lang="en-GB" dirty="0"/>
              <a:t> un </a:t>
            </a:r>
            <a:r>
              <a:rPr lang="en-GB" dirty="0" err="1"/>
              <a:t>utente</a:t>
            </a:r>
            <a:r>
              <a:rPr lang="en-GB" dirty="0"/>
              <a:t>, </a:t>
            </a:r>
            <a:r>
              <a:rPr lang="en-GB" dirty="0" err="1"/>
              <a:t>ritorna</a:t>
            </a:r>
            <a:r>
              <a:rPr lang="en-GB" dirty="0"/>
              <a:t> </a:t>
            </a:r>
            <a:r>
              <a:rPr lang="en-GB" dirty="0" err="1"/>
              <a:t>un’implementazione</a:t>
            </a:r>
            <a:r>
              <a:rPr lang="en-GB" dirty="0"/>
              <a:t> del decorator </a:t>
            </a:r>
            <a:r>
              <a:rPr lang="en-GB" dirty="0" err="1"/>
              <a:t>definito</a:t>
            </a:r>
            <a:r>
              <a:rPr lang="en-GB" dirty="0"/>
              <a:t> </a:t>
            </a:r>
            <a:r>
              <a:rPr lang="en-GB" dirty="0" err="1"/>
              <a:t>nello</a:t>
            </a:r>
            <a:r>
              <a:rPr lang="en-GB" dirty="0"/>
              <a:t> step 4.</a:t>
            </a:r>
          </a:p>
        </p:txBody>
      </p:sp>
    </p:spTree>
    <p:extLst>
      <p:ext uri="{BB962C8B-B14F-4D97-AF65-F5344CB8AC3E}">
        <p14:creationId xmlns:p14="http://schemas.microsoft.com/office/powerpoint/2010/main" val="23251482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21F174-AE61-4045-9827-49217AFA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Password Encoder 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UserManagementConfig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2987CB-354E-4564-BEF1-EA866B29C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425" y="2335411"/>
            <a:ext cx="11090414" cy="43170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PasswordEncoder</a:t>
            </a:r>
            <a:r>
              <a:rPr lang="en-GB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passwordEncoder</a:t>
            </a:r>
            <a:r>
              <a:rPr lang="en-GB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Map&lt;String,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PasswordEncoder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2000" dirty="0">
                <a:solidFill>
                  <a:srgbClr val="6A3E3E"/>
                </a:solidFill>
                <a:latin typeface="Consolas" panose="020B0609020204030204" pitchFamily="49" charset="0"/>
              </a:rPr>
              <a:t>encoders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HashMap&lt;&gt;();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StringKeyGenerator </a:t>
            </a:r>
            <a:r>
              <a:rPr lang="en-GB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keyGenerator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KeyGenerators.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GB" sz="2000" dirty="0">
                <a:solidFill>
                  <a:srgbClr val="6A3E3E"/>
                </a:solidFill>
                <a:latin typeface="Consolas" panose="020B0609020204030204" pitchFamily="49" charset="0"/>
              </a:rPr>
              <a:t>secret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keyGenerator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.generateKey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GB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encoders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Consolas" panose="020B0609020204030204" pitchFamily="49" charset="0"/>
              </a:rPr>
              <a:t>"pbkdf2"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Pbkdf2PasswordEncoder(</a:t>
            </a:r>
            <a:r>
              <a:rPr lang="en-GB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secret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 30000, 256));</a:t>
            </a:r>
          </a:p>
          <a:p>
            <a:pPr marL="457200" lvl="1" indent="0">
              <a:buNone/>
            </a:pPr>
            <a:r>
              <a:rPr lang="en-GB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encoders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Consolas" panose="020B0609020204030204" pitchFamily="49" charset="0"/>
              </a:rPr>
              <a:t>bcrypt</a:t>
            </a:r>
            <a:r>
              <a:rPr lang="en-GB" sz="2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BCryptPasswordEncoder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-GB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encoders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 err="1">
                <a:solidFill>
                  <a:srgbClr val="2A00FF"/>
                </a:solidFill>
                <a:latin typeface="Consolas" panose="020B0609020204030204" pitchFamily="49" charset="0"/>
              </a:rPr>
              <a:t>scrypt</a:t>
            </a:r>
            <a:r>
              <a:rPr lang="en-GB" sz="20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SCryptPasswordEncoder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457200" lvl="1" indent="0">
              <a:buNone/>
            </a:pP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DelegatingPasswordEncoder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20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bcrypt</a:t>
            </a:r>
            <a:r>
              <a:rPr lang="en-GB" sz="20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encoders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25098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F1260-B1DD-4086-835B-D311FD93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 </a:t>
            </a:r>
            <a:r>
              <a:rPr lang="it-IT" dirty="0" err="1"/>
              <a:t>table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B96C43-5DA7-4682-8ACB-8A869691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CREATE TABLE </a:t>
            </a:r>
            <a:r>
              <a:rPr lang="en-GB" dirty="0" err="1"/>
              <a:t>public."user</a:t>
            </a:r>
            <a:r>
              <a:rPr lang="en-GB" dirty="0"/>
              <a:t>"</a:t>
            </a:r>
          </a:p>
          <a:p>
            <a:pPr marL="0" indent="0">
              <a:buNone/>
            </a:pPr>
            <a:r>
              <a:rPr lang="en-GB" dirty="0"/>
              <a:t>(</a:t>
            </a:r>
          </a:p>
          <a:p>
            <a:pPr marL="0" indent="0">
              <a:buNone/>
            </a:pPr>
            <a:r>
              <a:rPr lang="en-GB" dirty="0"/>
              <a:t>    id integer NOT NULL DEFAULT </a:t>
            </a:r>
            <a:r>
              <a:rPr lang="en-GB" dirty="0" err="1"/>
              <a:t>nextval</a:t>
            </a:r>
            <a:r>
              <a:rPr lang="en-GB" dirty="0"/>
              <a:t>('</a:t>
            </a:r>
            <a:r>
              <a:rPr lang="en-GB" dirty="0" err="1"/>
              <a:t>user_id_seq</a:t>
            </a:r>
            <a:r>
              <a:rPr lang="en-GB" dirty="0"/>
              <a:t>'::</a:t>
            </a:r>
            <a:r>
              <a:rPr lang="en-GB" dirty="0" err="1"/>
              <a:t>regclass</a:t>
            </a:r>
            <a:r>
              <a:rPr lang="en-GB" dirty="0"/>
              <a:t>),</a:t>
            </a:r>
          </a:p>
          <a:p>
            <a:pPr marL="0" indent="0">
              <a:buNone/>
            </a:pPr>
            <a:r>
              <a:rPr lang="en-GB" dirty="0"/>
              <a:t>    username character varying,</a:t>
            </a:r>
          </a:p>
          <a:p>
            <a:pPr marL="0" indent="0">
              <a:buNone/>
            </a:pPr>
            <a:r>
              <a:rPr lang="en-GB" dirty="0"/>
              <a:t>    password character varying,</a:t>
            </a:r>
          </a:p>
          <a:p>
            <a:pPr marL="0" indent="0">
              <a:buNone/>
            </a:pPr>
            <a:r>
              <a:rPr lang="en-GB" dirty="0"/>
              <a:t>    algorithm character varying,</a:t>
            </a:r>
          </a:p>
          <a:p>
            <a:pPr marL="0" indent="0">
              <a:buNone/>
            </a:pPr>
            <a:r>
              <a:rPr lang="en-GB" dirty="0"/>
              <a:t>    CONSTRAINT </a:t>
            </a:r>
            <a:r>
              <a:rPr lang="en-GB" dirty="0" err="1"/>
              <a:t>user_pkey</a:t>
            </a:r>
            <a:r>
              <a:rPr lang="en-GB" dirty="0"/>
              <a:t> PRIMARY KEY (id)</a:t>
            </a:r>
          </a:p>
          <a:p>
            <a:pPr marL="0" indent="0">
              <a:buNone/>
            </a:pP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98383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F1260-B1DD-4086-835B-D311FD937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Authority </a:t>
            </a:r>
            <a:r>
              <a:rPr lang="it-IT" dirty="0" err="1"/>
              <a:t>table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B96C43-5DA7-4682-8ACB-8A869691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87" y="2281805"/>
            <a:ext cx="11224470" cy="424482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CREATE TABLE </a:t>
            </a:r>
            <a:r>
              <a:rPr lang="en-GB" dirty="0" err="1"/>
              <a:t>public.authority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</a:t>
            </a:r>
          </a:p>
          <a:p>
            <a:pPr marL="0" indent="0">
              <a:buNone/>
            </a:pPr>
            <a:r>
              <a:rPr lang="en-GB" dirty="0"/>
              <a:t>    id integer NOT NULL DEFAULT </a:t>
            </a:r>
            <a:r>
              <a:rPr lang="en-GB" dirty="0" err="1"/>
              <a:t>nextval</a:t>
            </a:r>
            <a:r>
              <a:rPr lang="en-GB" dirty="0"/>
              <a:t>('</a:t>
            </a:r>
            <a:r>
              <a:rPr lang="en-GB" dirty="0" err="1"/>
              <a:t>authority_id_seq</a:t>
            </a:r>
            <a:r>
              <a:rPr lang="en-GB" dirty="0"/>
              <a:t>'::</a:t>
            </a:r>
            <a:r>
              <a:rPr lang="en-GB" dirty="0" err="1"/>
              <a:t>regclass</a:t>
            </a:r>
            <a:r>
              <a:rPr lang="en-GB" dirty="0"/>
              <a:t>),</a:t>
            </a:r>
          </a:p>
          <a:p>
            <a:pPr marL="0" indent="0">
              <a:buNone/>
            </a:pPr>
            <a:r>
              <a:rPr lang="en-GB" dirty="0"/>
              <a:t>    name character varying COLLATE pg_</a:t>
            </a:r>
            <a:r>
              <a:rPr lang="en-GB" dirty="0" err="1"/>
              <a:t>catalog</a:t>
            </a:r>
            <a:r>
              <a:rPr lang="en-GB" dirty="0"/>
              <a:t>."default",</a:t>
            </a:r>
          </a:p>
          <a:p>
            <a:pPr marL="0" indent="0">
              <a:buNone/>
            </a:pPr>
            <a:r>
              <a:rPr lang="en-GB" dirty="0"/>
              <a:t>    "user" integer,</a:t>
            </a:r>
          </a:p>
          <a:p>
            <a:pPr marL="0" indent="0">
              <a:buNone/>
            </a:pPr>
            <a:r>
              <a:rPr lang="en-GB" dirty="0"/>
              <a:t>    CONSTRAINT </a:t>
            </a:r>
            <a:r>
              <a:rPr lang="en-GB" dirty="0" err="1"/>
              <a:t>authority_pkey</a:t>
            </a:r>
            <a:r>
              <a:rPr lang="en-GB" dirty="0"/>
              <a:t> PRIMARY KEY (id),</a:t>
            </a:r>
          </a:p>
          <a:p>
            <a:pPr marL="0" indent="0">
              <a:buNone/>
            </a:pPr>
            <a:r>
              <a:rPr lang="en-GB" dirty="0"/>
              <a:t>    CONSTRAINT </a:t>
            </a:r>
            <a:r>
              <a:rPr lang="en-GB" dirty="0" err="1"/>
              <a:t>user_fk</a:t>
            </a:r>
            <a:r>
              <a:rPr lang="en-GB" dirty="0"/>
              <a:t> FOREIGN KEY ("user")</a:t>
            </a:r>
          </a:p>
          <a:p>
            <a:pPr marL="0" indent="0">
              <a:buNone/>
            </a:pPr>
            <a:r>
              <a:rPr lang="en-GB" dirty="0"/>
              <a:t>        REFERENCES </a:t>
            </a:r>
            <a:r>
              <a:rPr lang="en-GB" dirty="0" err="1"/>
              <a:t>public."user</a:t>
            </a:r>
            <a:r>
              <a:rPr lang="en-GB" dirty="0"/>
              <a:t>" (id) MATCH SIMPLE</a:t>
            </a:r>
          </a:p>
          <a:p>
            <a:pPr marL="0" indent="0">
              <a:buNone/>
            </a:pPr>
            <a:r>
              <a:rPr lang="en-GB" dirty="0"/>
              <a:t>        ON UPDATE NO ACTION</a:t>
            </a:r>
          </a:p>
          <a:p>
            <a:pPr marL="0" indent="0">
              <a:buNone/>
            </a:pPr>
            <a:r>
              <a:rPr lang="en-GB" dirty="0"/>
              <a:t>        ON DELETE NO ACTION</a:t>
            </a:r>
          </a:p>
          <a:p>
            <a:pPr marL="0" indent="0">
              <a:buNone/>
            </a:pPr>
            <a:r>
              <a:rPr lang="en-GB" dirty="0"/>
              <a:t>        NOT VALID</a:t>
            </a:r>
          </a:p>
          <a:p>
            <a:pPr marL="0" indent="0">
              <a:buNone/>
            </a:pP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4088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1F05F2-9912-4067-A57D-52C9B94B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Product </a:t>
            </a:r>
            <a:r>
              <a:rPr lang="it-IT" dirty="0" err="1"/>
              <a:t>table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463AFF-260A-49C2-BD62-EFA516E7E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1" y="2348917"/>
            <a:ext cx="10629355" cy="382328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CREATE TABLE </a:t>
            </a:r>
            <a:r>
              <a:rPr lang="en-GB" dirty="0" err="1"/>
              <a:t>public.product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</a:t>
            </a:r>
          </a:p>
          <a:p>
            <a:pPr marL="0" indent="0">
              <a:buNone/>
            </a:pPr>
            <a:r>
              <a:rPr lang="en-GB" dirty="0"/>
              <a:t>    id integer NOT NULL DEFAULT </a:t>
            </a:r>
            <a:r>
              <a:rPr lang="en-GB" dirty="0" err="1"/>
              <a:t>nextval</a:t>
            </a:r>
            <a:r>
              <a:rPr lang="en-GB" dirty="0"/>
              <a:t>('</a:t>
            </a:r>
            <a:r>
              <a:rPr lang="en-GB" dirty="0" err="1"/>
              <a:t>product_id_seq</a:t>
            </a:r>
            <a:r>
              <a:rPr lang="en-GB" dirty="0"/>
              <a:t>'::</a:t>
            </a:r>
            <a:r>
              <a:rPr lang="en-GB" dirty="0" err="1"/>
              <a:t>regclass</a:t>
            </a:r>
            <a:r>
              <a:rPr lang="en-GB" dirty="0"/>
              <a:t>),</a:t>
            </a:r>
          </a:p>
          <a:p>
            <a:pPr marL="0" indent="0">
              <a:buNone/>
            </a:pPr>
            <a:r>
              <a:rPr lang="en-GB" dirty="0"/>
              <a:t>    name character varying COLLATE,</a:t>
            </a:r>
          </a:p>
          <a:p>
            <a:pPr marL="0" indent="0">
              <a:buNone/>
            </a:pPr>
            <a:r>
              <a:rPr lang="en-GB" dirty="0"/>
              <a:t>    price character varying COLLATE,</a:t>
            </a:r>
          </a:p>
          <a:p>
            <a:pPr marL="0" indent="0">
              <a:buNone/>
            </a:pPr>
            <a:r>
              <a:rPr lang="en-GB" dirty="0"/>
              <a:t>    currency character varying COLLATE,</a:t>
            </a:r>
          </a:p>
          <a:p>
            <a:pPr marL="0" indent="0">
              <a:buNone/>
            </a:pPr>
            <a:r>
              <a:rPr lang="en-GB" dirty="0"/>
              <a:t>    CONSTRAINT </a:t>
            </a:r>
            <a:r>
              <a:rPr lang="en-GB" dirty="0" err="1"/>
              <a:t>product_pkey</a:t>
            </a:r>
            <a:r>
              <a:rPr lang="en-GB" dirty="0"/>
              <a:t> PRIMARY KEY (id)</a:t>
            </a:r>
          </a:p>
          <a:p>
            <a:pPr marL="0" indent="0">
              <a:buNone/>
            </a:pP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9128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EAE892-6ED7-4E77-B187-830517DE9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Sviluppo parte JPA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BD2830-F168-48AE-8FE6-0F9A4C149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Creazione </a:t>
            </a:r>
            <a:r>
              <a:rPr lang="it-IT" dirty="0" err="1"/>
              <a:t>entities</a:t>
            </a:r>
            <a:r>
              <a:rPr lang="it-IT" dirty="0"/>
              <a:t> </a:t>
            </a:r>
            <a:r>
              <a:rPr lang="it-IT" b="1" dirty="0"/>
              <a:t>User</a:t>
            </a:r>
            <a:r>
              <a:rPr lang="it-IT" dirty="0"/>
              <a:t> e </a:t>
            </a:r>
            <a:r>
              <a:rPr lang="it-IT" b="1" dirty="0"/>
              <a:t>Authority.</a:t>
            </a:r>
          </a:p>
          <a:p>
            <a:r>
              <a:rPr lang="it-IT" dirty="0"/>
              <a:t>Creazione </a:t>
            </a:r>
            <a:r>
              <a:rPr lang="en-GB" b="1" dirty="0" err="1">
                <a:solidFill>
                  <a:srgbClr val="000000"/>
                </a:solidFill>
              </a:rPr>
              <a:t>UserRepository</a:t>
            </a:r>
            <a:r>
              <a:rPr lang="en-GB" b="1" dirty="0">
                <a:solidFill>
                  <a:srgbClr val="000000"/>
                </a:solidFill>
              </a:rPr>
              <a:t>.</a:t>
            </a:r>
          </a:p>
          <a:p>
            <a:r>
              <a:rPr lang="en-GB" dirty="0">
                <a:solidFill>
                  <a:srgbClr val="000000"/>
                </a:solidFill>
              </a:rPr>
              <a:t>Questa </a:t>
            </a:r>
            <a:r>
              <a:rPr lang="en-GB" dirty="0" err="1">
                <a:solidFill>
                  <a:srgbClr val="000000"/>
                </a:solidFill>
              </a:rPr>
              <a:t>parte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consente</a:t>
            </a:r>
            <a:r>
              <a:rPr lang="en-GB" dirty="0">
                <a:solidFill>
                  <a:srgbClr val="000000"/>
                </a:solidFill>
              </a:rPr>
              <a:t> la </a:t>
            </a:r>
            <a:r>
              <a:rPr lang="en-GB" dirty="0" err="1">
                <a:solidFill>
                  <a:srgbClr val="000000"/>
                </a:solidFill>
              </a:rPr>
              <a:t>realizzazione</a:t>
            </a:r>
            <a:r>
              <a:rPr lang="en-GB" dirty="0">
                <a:solidFill>
                  <a:srgbClr val="000000"/>
                </a:solidFill>
              </a:rPr>
              <a:t> di un modulo per </a:t>
            </a:r>
            <a:r>
              <a:rPr lang="en-GB" dirty="0" err="1">
                <a:solidFill>
                  <a:srgbClr val="000000"/>
                </a:solidFill>
              </a:rPr>
              <a:t>l’accesso</a:t>
            </a:r>
            <a:r>
              <a:rPr lang="en-GB" dirty="0">
                <a:solidFill>
                  <a:srgbClr val="000000"/>
                </a:solidFill>
              </a:rPr>
              <a:t> al </a:t>
            </a:r>
            <a:r>
              <a:rPr lang="en-GB" dirty="0" err="1">
                <a:solidFill>
                  <a:srgbClr val="000000"/>
                </a:solidFill>
              </a:rPr>
              <a:t>db</a:t>
            </a:r>
            <a:r>
              <a:rPr lang="en-GB" dirty="0">
                <a:solidFill>
                  <a:srgbClr val="000000"/>
                </a:solidFill>
              </a:rPr>
              <a:t>, </a:t>
            </a:r>
            <a:r>
              <a:rPr lang="en-GB" dirty="0" err="1">
                <a:solidFill>
                  <a:srgbClr val="000000"/>
                </a:solidFill>
              </a:rPr>
              <a:t>nulla</a:t>
            </a:r>
            <a:r>
              <a:rPr lang="en-GB" dirty="0">
                <a:solidFill>
                  <a:srgbClr val="000000"/>
                </a:solidFill>
              </a:rPr>
              <a:t> legato a Spring Security.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1501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04637-3E3D-4478-BB63-FCB82CB7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 parte con Spring Security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4F10B4-60E2-4AAE-BAB9-DD327F3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73" y="2046914"/>
            <a:ext cx="11425804" cy="4605556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Primo contratto da rispettare: </a:t>
            </a:r>
            <a:r>
              <a:rPr lang="it-IT" dirty="0" err="1"/>
              <a:t>UserDetails</a:t>
            </a:r>
            <a:r>
              <a:rPr lang="it-IT" dirty="0"/>
              <a:t>.</a:t>
            </a:r>
          </a:p>
          <a:p>
            <a:r>
              <a:rPr lang="it-IT" dirty="0"/>
              <a:t>Lo realizziamo con la classe decorator </a:t>
            </a:r>
            <a:r>
              <a:rPr lang="en-GB" b="1" dirty="0" err="1"/>
              <a:t>CustomUserDetails</a:t>
            </a:r>
            <a:r>
              <a:rPr lang="en-GB" b="1" dirty="0"/>
              <a:t>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public class </a:t>
            </a:r>
            <a:r>
              <a:rPr lang="en-GB" b="1" dirty="0" err="1"/>
              <a:t>CustomUserDetails</a:t>
            </a:r>
            <a:r>
              <a:rPr lang="en-GB" dirty="0"/>
              <a:t> implements </a:t>
            </a:r>
            <a:r>
              <a:rPr lang="en-GB" dirty="0" err="1"/>
              <a:t>UserDetails</a:t>
            </a:r>
            <a:r>
              <a:rPr lang="en-GB" dirty="0"/>
              <a:t> { 	</a:t>
            </a:r>
          </a:p>
          <a:p>
            <a:pPr marL="0" indent="0">
              <a:buNone/>
            </a:pPr>
            <a:r>
              <a:rPr lang="en-GB" dirty="0"/>
              <a:t>	private final User </a:t>
            </a:r>
            <a:r>
              <a:rPr lang="en-GB" dirty="0" err="1"/>
              <a:t>user</a:t>
            </a:r>
            <a:r>
              <a:rPr lang="en-GB" dirty="0"/>
              <a:t>; </a:t>
            </a:r>
          </a:p>
          <a:p>
            <a:pPr marL="0" indent="0">
              <a:buNone/>
            </a:pPr>
            <a:r>
              <a:rPr lang="en-GB" dirty="0"/>
              <a:t>	public </a:t>
            </a:r>
            <a:r>
              <a:rPr lang="en-GB" dirty="0" err="1"/>
              <a:t>CustomUserDetails</a:t>
            </a:r>
            <a:r>
              <a:rPr lang="en-GB" dirty="0"/>
              <a:t>(</a:t>
            </a:r>
            <a:r>
              <a:rPr lang="en-GB" b="1" dirty="0"/>
              <a:t>User</a:t>
            </a:r>
            <a:r>
              <a:rPr lang="en-GB" dirty="0"/>
              <a:t> user) {</a:t>
            </a:r>
          </a:p>
          <a:p>
            <a:pPr marL="0" indent="0">
              <a:buNone/>
            </a:pPr>
            <a:r>
              <a:rPr lang="en-GB" dirty="0"/>
              <a:t>	 	</a:t>
            </a:r>
            <a:r>
              <a:rPr lang="en-GB" dirty="0" err="1"/>
              <a:t>this.user</a:t>
            </a:r>
            <a:r>
              <a:rPr lang="en-GB" dirty="0"/>
              <a:t> = user; </a:t>
            </a:r>
          </a:p>
          <a:p>
            <a:pPr marL="0" indent="0">
              <a:buNone/>
            </a:pPr>
            <a:r>
              <a:rPr lang="en-GB" dirty="0"/>
              <a:t>	} </a:t>
            </a:r>
          </a:p>
          <a:p>
            <a:pPr marL="0" indent="0">
              <a:buNone/>
            </a:pPr>
            <a:r>
              <a:rPr lang="en-GB" dirty="0"/>
              <a:t>	// Omitted code</a:t>
            </a:r>
          </a:p>
          <a:p>
            <a:pPr marL="0" indent="0">
              <a:buNone/>
            </a:pPr>
            <a:r>
              <a:rPr lang="en-GB" dirty="0"/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272253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04637-3E3D-4478-BB63-FCB82CB7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 parte con Spring Security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4F10B4-60E2-4AAE-BAB9-DD327F3B6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673" y="2046914"/>
            <a:ext cx="11425804" cy="460555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public class </a:t>
            </a:r>
            <a:r>
              <a:rPr lang="en-GB" b="1" dirty="0" err="1"/>
              <a:t>CustomUserDetails</a:t>
            </a:r>
            <a:r>
              <a:rPr lang="en-GB" dirty="0"/>
              <a:t> implements </a:t>
            </a:r>
            <a:r>
              <a:rPr lang="en-GB" dirty="0" err="1"/>
              <a:t>UserDetails</a:t>
            </a:r>
            <a:r>
              <a:rPr lang="en-GB" dirty="0"/>
              <a:t> { 	</a:t>
            </a:r>
          </a:p>
          <a:p>
            <a:pPr marL="0" indent="0">
              <a:buNone/>
            </a:pPr>
            <a:r>
              <a:rPr lang="en-GB" dirty="0"/>
              <a:t>…..</a:t>
            </a:r>
          </a:p>
          <a:p>
            <a:pPr marL="457200" lvl="1" indent="0">
              <a:buNone/>
            </a:pPr>
            <a:r>
              <a:rPr lang="en-GB" dirty="0"/>
              <a:t>@Override </a:t>
            </a:r>
          </a:p>
          <a:p>
            <a:pPr marL="457200" lvl="1" indent="0">
              <a:buNone/>
            </a:pPr>
            <a:r>
              <a:rPr lang="en-GB" dirty="0"/>
              <a:t>public Collection </a:t>
            </a:r>
            <a:r>
              <a:rPr lang="en-GB" dirty="0" err="1"/>
              <a:t>getAuthorities</a:t>
            </a:r>
            <a:r>
              <a:rPr lang="en-GB" dirty="0"/>
              <a:t>() { </a:t>
            </a:r>
          </a:p>
          <a:p>
            <a:pPr marL="914400" lvl="2" indent="0">
              <a:buNone/>
            </a:pPr>
            <a:r>
              <a:rPr lang="en-GB" dirty="0"/>
              <a:t>return </a:t>
            </a:r>
            <a:r>
              <a:rPr lang="en-GB" dirty="0" err="1"/>
              <a:t>user.getAuthorities</a:t>
            </a:r>
            <a:r>
              <a:rPr lang="en-GB" dirty="0"/>
              <a:t>().stream() .map(a -&gt; new </a:t>
            </a:r>
            <a:r>
              <a:rPr lang="en-GB" b="1" dirty="0" err="1"/>
              <a:t>SimpleGrantedAuthority</a:t>
            </a:r>
            <a:r>
              <a:rPr lang="en-GB" dirty="0"/>
              <a:t>( </a:t>
            </a:r>
            <a:r>
              <a:rPr lang="en-GB" dirty="0" err="1"/>
              <a:t>a.getName</a:t>
            </a:r>
            <a:r>
              <a:rPr lang="en-GB" dirty="0"/>
              <a:t>())) .collect(</a:t>
            </a:r>
            <a:r>
              <a:rPr lang="en-GB" dirty="0" err="1"/>
              <a:t>Collectors.toList</a:t>
            </a:r>
            <a:r>
              <a:rPr lang="en-GB" dirty="0"/>
              <a:t>()); </a:t>
            </a:r>
          </a:p>
          <a:p>
            <a:pPr marL="457200" lvl="1" indent="0">
              <a:buNone/>
            </a:pPr>
            <a:r>
              <a:rPr lang="en-GB" dirty="0"/>
              <a:t>} </a:t>
            </a:r>
          </a:p>
          <a:p>
            <a:pPr marL="457200" lvl="1" indent="0">
              <a:buNone/>
            </a:pPr>
            <a:r>
              <a:rPr lang="en-GB" dirty="0"/>
              <a:t>@Override </a:t>
            </a:r>
          </a:p>
          <a:p>
            <a:pPr marL="457200" lvl="1" indent="0">
              <a:buNone/>
            </a:pPr>
            <a:r>
              <a:rPr lang="en-GB" dirty="0"/>
              <a:t>public String </a:t>
            </a:r>
            <a:r>
              <a:rPr lang="en-GB" dirty="0" err="1"/>
              <a:t>getPassword</a:t>
            </a:r>
            <a:r>
              <a:rPr lang="en-GB" dirty="0"/>
              <a:t>() { return </a:t>
            </a:r>
            <a:r>
              <a:rPr lang="en-GB" dirty="0" err="1"/>
              <a:t>user.getPassword</a:t>
            </a:r>
            <a:r>
              <a:rPr lang="en-GB" dirty="0"/>
              <a:t>(); }</a:t>
            </a:r>
          </a:p>
          <a:p>
            <a:pPr marL="457200" lvl="1" indent="0">
              <a:buNone/>
            </a:pPr>
            <a:r>
              <a:rPr lang="en-GB" dirty="0"/>
              <a:t>}</a:t>
            </a:r>
          </a:p>
          <a:p>
            <a:pPr marL="0" indent="0">
              <a:buNone/>
            </a:pPr>
            <a:r>
              <a:rPr lang="en-GB" b="1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34927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DE6B47-88F1-4799-8FB9-CC072D9E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nostro contratto </a:t>
            </a:r>
            <a:r>
              <a:rPr lang="it-IT" dirty="0" err="1"/>
              <a:t>UserDetailsService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8F5903-CF64-4BA1-B661-1FA2AFC61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570" y="2139193"/>
            <a:ext cx="11232859" cy="4446165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@Component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JpaUserDetailsService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UserDetailsService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    @Autowired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UserRepository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userRepository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GB" sz="18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4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457200" lvl="1" indent="0">
              <a:buNone/>
            </a:pPr>
            <a:r>
              <a:rPr lang="en-GB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CustomUserDetails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loadUserByUsername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GB" sz="1400" b="1" dirty="0">
                <a:solidFill>
                  <a:srgbClr val="6A3E3E"/>
                </a:solidFill>
                <a:latin typeface="Consolas" panose="020B0609020204030204" pitchFamily="49" charset="0"/>
              </a:rPr>
              <a:t>username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914400" lvl="2" indent="0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Supplier&lt;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UsernameNotFoundException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600" dirty="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() -&gt;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UsernameNotFoundException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"Problem during authentication!"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User </a:t>
            </a:r>
            <a:r>
              <a:rPr lang="en-GB" sz="1600" dirty="0">
                <a:solidFill>
                  <a:srgbClr val="6A3E3E"/>
                </a:solidFill>
                <a:latin typeface="Consolas" panose="020B0609020204030204" pitchFamily="49" charset="0"/>
              </a:rPr>
              <a:t>u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userRepository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.findUserByUsername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3E3E"/>
                </a:solidFill>
                <a:latin typeface="Consolas" panose="020B0609020204030204" pitchFamily="49" charset="0"/>
              </a:rPr>
              <a:t>username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orElseThrow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CustomUserDetails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u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457200" lvl="1" indent="0">
              <a:buNone/>
            </a:pP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65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0B949E-D228-45E6-99BB-005D9B2C3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err="1">
                <a:solidFill>
                  <a:srgbClr val="000000"/>
                </a:solidFill>
              </a:rPr>
              <a:t>CustomAuthenticationProvider</a:t>
            </a:r>
            <a:endParaRPr lang="en-GB" sz="36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373458-902D-4A52-848F-29A4282F7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7" y="2214694"/>
            <a:ext cx="11845255" cy="4538444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@Component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CustomAuthenticationProvider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GB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JpaUserDetailsService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userDetailsService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@Autowired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PasswordEncoder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passwordEncoder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endParaRPr lang="en-GB" sz="18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Authentication authenticate(Authentication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authentication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AuthenticationException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endParaRPr lang="en-GB" sz="1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Authentication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checkPassword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CustomUserDetails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user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GB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rawPassword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PasswordEncoder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encoder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GB" sz="1800" dirty="0"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marL="0" indent="0" algn="l">
              <a:buNone/>
            </a:pP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supports(Class&lt;?&gt; </a:t>
            </a:r>
            <a:r>
              <a:rPr lang="en-GB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UsernamePasswordAuthenticationToken.</a:t>
            </a:r>
            <a:r>
              <a:rPr lang="en-GB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.isAssignableFrom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93879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Riquadro</Template>
  <TotalTime>8283</TotalTime>
  <Words>8636</Words>
  <Application>Microsoft Office PowerPoint</Application>
  <PresentationFormat>Widescreen</PresentationFormat>
  <Paragraphs>1026</Paragraphs>
  <Slides>184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184</vt:i4>
      </vt:variant>
    </vt:vector>
  </HeadingPairs>
  <TitlesOfParts>
    <vt:vector size="192" baseType="lpstr">
      <vt:lpstr>Arial</vt:lpstr>
      <vt:lpstr>Avenir Next LT Pro</vt:lpstr>
      <vt:lpstr>Calibri</vt:lpstr>
      <vt:lpstr>Consolas</vt:lpstr>
      <vt:lpstr>inherit</vt:lpstr>
      <vt:lpstr>Open Sans</vt:lpstr>
      <vt:lpstr>Roboto</vt:lpstr>
      <vt:lpstr>AccentBoxVTI</vt:lpstr>
      <vt:lpstr>Spring Security</vt:lpstr>
      <vt:lpstr>Outline</vt:lpstr>
      <vt:lpstr>Virtualizzazione </vt:lpstr>
      <vt:lpstr>Docker</vt:lpstr>
      <vt:lpstr>Installazione di Docker per Linux Ubuntu 18.04</vt:lpstr>
      <vt:lpstr>Docker: comandi fondamentali</vt:lpstr>
      <vt:lpstr>Security vulnerabilities in web applications</vt:lpstr>
      <vt:lpstr>Broken AUTHENTICATION</vt:lpstr>
      <vt:lpstr>SESSION FIXATION</vt:lpstr>
      <vt:lpstr>XSS - Cross-site scripting  1 di 2</vt:lpstr>
      <vt:lpstr>XSS - Cross-site scripting  2 di 2</vt:lpstr>
      <vt:lpstr>CSRF - Cross-site request forgery</vt:lpstr>
      <vt:lpstr>Injection vulnerabilities in web applications</vt:lpstr>
      <vt:lpstr>Exposure of sensitive data</vt:lpstr>
      <vt:lpstr>Primo progetto Spring Security</vt:lpstr>
      <vt:lpstr>Primo progetto Spring Security</vt:lpstr>
      <vt:lpstr>Primo progetto Spring Security (Tutti gli endpoints sono protetti di default da basic authentication)</vt:lpstr>
      <vt:lpstr>Primo progetto Spring Security</vt:lpstr>
      <vt:lpstr>Primo progetto Spring Security</vt:lpstr>
      <vt:lpstr>Spring Security Architecture</vt:lpstr>
      <vt:lpstr>Spring Security Architecture</vt:lpstr>
      <vt:lpstr>UserDetailsService</vt:lpstr>
      <vt:lpstr>PasswordEncoder</vt:lpstr>
      <vt:lpstr>Attenzione</vt:lpstr>
      <vt:lpstr>HTTP vs HTTPS</vt:lpstr>
      <vt:lpstr>OpenSSL</vt:lpstr>
      <vt:lpstr>OpenSSL</vt:lpstr>
      <vt:lpstr>Custom UserDetailsService</vt:lpstr>
      <vt:lpstr>All’interno di ProjectConfig 1</vt:lpstr>
      <vt:lpstr>Fino ad adesso….</vt:lpstr>
      <vt:lpstr>Project Config 2</vt:lpstr>
      <vt:lpstr>If you know Spring Security, Spring Security is your friend</vt:lpstr>
      <vt:lpstr>UserDetailsService e PasswordEncoder in modo alternativo</vt:lpstr>
      <vt:lpstr>UserDetailsService e PasswordEncoder in modo alternativo (Project Config 3)</vt:lpstr>
      <vt:lpstr>Evitare il mixing di responsabilità</vt:lpstr>
      <vt:lpstr>AuthenticationProvider: la logica di autenticazione (Project Config 4)</vt:lpstr>
      <vt:lpstr>AuthenticationProvider: la logica di autenticazione (Project Config 4)</vt:lpstr>
      <vt:lpstr>Registriamo l’AutenticationProvider (Project Config 4)</vt:lpstr>
      <vt:lpstr>Separare le configurazioni (Project Config 5)</vt:lpstr>
      <vt:lpstr>Gestione utenti</vt:lpstr>
      <vt:lpstr>Gestione utenti</vt:lpstr>
      <vt:lpstr>Interfacce UserDetails e GrantedAuthority</vt:lpstr>
      <vt:lpstr>Interfacce UserDetails e GrantedAuthority</vt:lpstr>
      <vt:lpstr>UserDetails </vt:lpstr>
      <vt:lpstr>GrantedAuthority</vt:lpstr>
      <vt:lpstr>Project Config 6</vt:lpstr>
      <vt:lpstr>Project Config 6 - UserDetailsService</vt:lpstr>
      <vt:lpstr>Project Config 6 - UserDetailsService</vt:lpstr>
      <vt:lpstr>UserDetailsManager</vt:lpstr>
      <vt:lpstr>UserDetailsManager per utenti ottenuti attraverso SQL</vt:lpstr>
      <vt:lpstr>UserDetailsManager per utenti ottenuti attraverso SQL</vt:lpstr>
      <vt:lpstr>Tabelle di autenticazione in Postgres</vt:lpstr>
      <vt:lpstr>Spring Boot Datasource</vt:lpstr>
      <vt:lpstr>Interfaccia PasswordEncoder</vt:lpstr>
      <vt:lpstr>Interfaccia PasswordEncoder</vt:lpstr>
      <vt:lpstr>PasswordEncoder senza codifica</vt:lpstr>
      <vt:lpstr>PasswordEncoder codifica SHA-512</vt:lpstr>
      <vt:lpstr>PROBLEMS WITH CRYPTOGRAPHIC HASH ALGORITHM</vt:lpstr>
      <vt:lpstr>PasswordEncoder implementazioni Spring Security</vt:lpstr>
      <vt:lpstr>Qualche test Project Config 7 UserManagementConfig commentare/decommentare il corrispondente PasswordEncoder</vt:lpstr>
      <vt:lpstr>Multiple encoding strategies: DelegatingPasswordEncoder</vt:lpstr>
      <vt:lpstr>Multiple encoding strategies: DelegatingPasswordEncoder</vt:lpstr>
      <vt:lpstr>Test del DelegatingPasswordEncoder Project Config 8</vt:lpstr>
      <vt:lpstr>Riepilogo</vt:lpstr>
      <vt:lpstr>Spring Security Crypto module</vt:lpstr>
      <vt:lpstr>Key generators</vt:lpstr>
      <vt:lpstr>Key generators: esempi</vt:lpstr>
      <vt:lpstr>Encryptors</vt:lpstr>
      <vt:lpstr>Text Encryptors: esempi</vt:lpstr>
      <vt:lpstr>Text Encryptors: esempi</vt:lpstr>
      <vt:lpstr>BytesEncryptors</vt:lpstr>
      <vt:lpstr>AuthenticationProvider</vt:lpstr>
      <vt:lpstr>AuthenticationProvider</vt:lpstr>
      <vt:lpstr>Contratto Autenticazione</vt:lpstr>
      <vt:lpstr>AuthenticationProvider comportamento generale</vt:lpstr>
      <vt:lpstr>AuthenticationProvider custom flow Project Config 9</vt:lpstr>
      <vt:lpstr>Implementazione custom Project Config 9</vt:lpstr>
      <vt:lpstr>SecurityContext</vt:lpstr>
      <vt:lpstr>Come è gestito il SecurityContext</vt:lpstr>
      <vt:lpstr>Esempio MODE_THREADLOCAL </vt:lpstr>
      <vt:lpstr>Accesso al SecurityContext</vt:lpstr>
      <vt:lpstr>Accesso al SecurityContext</vt:lpstr>
      <vt:lpstr>Esempio MODE_INHERITABLETHREADLOCAL</vt:lpstr>
      <vt:lpstr>Esempio con metodo asincrono</vt:lpstr>
      <vt:lpstr>Personalizzare una risposta HTTP per autenticazione fallita</vt:lpstr>
      <vt:lpstr>Personalizzare una risposta HTTP per autenticazione fallita</vt:lpstr>
      <vt:lpstr>Authentication con form-based login</vt:lpstr>
      <vt:lpstr>A Small Secured Application Project Config 10</vt:lpstr>
      <vt:lpstr>Descrizione dell’applicazione</vt:lpstr>
      <vt:lpstr>Step implementativi</vt:lpstr>
      <vt:lpstr>Password Encoder (UserManagementConfig)</vt:lpstr>
      <vt:lpstr>User table</vt:lpstr>
      <vt:lpstr>Authority table</vt:lpstr>
      <vt:lpstr>Product table</vt:lpstr>
      <vt:lpstr>Sviluppo parte JPA</vt:lpstr>
      <vt:lpstr>Si parte con Spring Security</vt:lpstr>
      <vt:lpstr>Si parte con Spring Security</vt:lpstr>
      <vt:lpstr>Il nostro contratto UserDetailsService</vt:lpstr>
      <vt:lpstr>CustomAuthenticationProvider</vt:lpstr>
      <vt:lpstr>CustomAuthenticationProvider</vt:lpstr>
      <vt:lpstr>La main page applicativa ed il servizio Product</vt:lpstr>
      <vt:lpstr>MainPageController</vt:lpstr>
      <vt:lpstr>main.html</vt:lpstr>
      <vt:lpstr>Authorization</vt:lpstr>
      <vt:lpstr>Authority</vt:lpstr>
      <vt:lpstr>Modalità di configurazione per l’accesso alle risorse</vt:lpstr>
      <vt:lpstr>Modalità di configurazione per l’accesso alle risorse (Ruoli) (project config 11) </vt:lpstr>
      <vt:lpstr>Test Project Config 11</vt:lpstr>
      <vt:lpstr>Filtri in Spring Security</vt:lpstr>
      <vt:lpstr>Filtri in Spring Security</vt:lpstr>
      <vt:lpstr>Filtri in Spring Security</vt:lpstr>
      <vt:lpstr>Filtri in Spring Security</vt:lpstr>
      <vt:lpstr>Filtri in Spring Security</vt:lpstr>
      <vt:lpstr>Filtri in Spring Security</vt:lpstr>
      <vt:lpstr>Un esempio di Filtro</vt:lpstr>
      <vt:lpstr>Un esempio di Filtro</vt:lpstr>
      <vt:lpstr>CSRF protection</vt:lpstr>
      <vt:lpstr>CSRF protection</vt:lpstr>
      <vt:lpstr>CSRF protection: come funziona</vt:lpstr>
      <vt:lpstr>CSRF protection: Project config 12</vt:lpstr>
      <vt:lpstr>CSRF protection</vt:lpstr>
      <vt:lpstr>CSRF è personalizzabile</vt:lpstr>
      <vt:lpstr>CSRF è personalizzabile</vt:lpstr>
      <vt:lpstr>CSRF personalizzare la gestione dei token Project Config 13</vt:lpstr>
      <vt:lpstr>CsrfToken</vt:lpstr>
      <vt:lpstr>CsrfTokenRepository</vt:lpstr>
      <vt:lpstr>CORS</vt:lpstr>
      <vt:lpstr>CORS</vt:lpstr>
      <vt:lpstr>CORS, esempio Project 14</vt:lpstr>
      <vt:lpstr>CORS, configurazione</vt:lpstr>
      <vt:lpstr>OTP authentication using JSON Web Tokens (JWTs)</vt:lpstr>
      <vt:lpstr>OTP authentication using JSON Web Tokens (JWTs)</vt:lpstr>
      <vt:lpstr>OTP authentication using JSON Web Tokens (JWTs) Cosa sono i tokens?  </vt:lpstr>
      <vt:lpstr>OTP authentication using JSON Web Tokens (JWTs) Cosa sono i tokens?  </vt:lpstr>
      <vt:lpstr>OTP authentication using JSON Web Tokens (JWTs) Cosa sono I tokens?  </vt:lpstr>
      <vt:lpstr>Project 15 a-b Authentication Server</vt:lpstr>
      <vt:lpstr>Authentication Server Testing</vt:lpstr>
      <vt:lpstr>Authentication Server Testing (1)</vt:lpstr>
      <vt:lpstr>Business logic application</vt:lpstr>
      <vt:lpstr>Business logic application Step 1</vt:lpstr>
      <vt:lpstr>Business logic application Step 2</vt:lpstr>
      <vt:lpstr>Business logic application implementazione</vt:lpstr>
      <vt:lpstr>Business logic application: Architettura</vt:lpstr>
      <vt:lpstr>Business logic application: Testing</vt:lpstr>
      <vt:lpstr>OAuth 2</vt:lpstr>
      <vt:lpstr>OAuth 2</vt:lpstr>
      <vt:lpstr>OAuth 2 – Tipi di flusso utilizzati dall’applicazione client</vt:lpstr>
      <vt:lpstr>OAuth 2 – Step 1 AUTHORIZATION CODE GRANT TYPE</vt:lpstr>
      <vt:lpstr>OAuth 2 – Step 1 AUTHORIZATION CODE GRANT TYPE</vt:lpstr>
      <vt:lpstr>OAuth 2 – Step 1 AUTHORIZATION CODE GRANT TYPE</vt:lpstr>
      <vt:lpstr>OAuth 2 – Step 2 AUTHORIZATION CODE GRANT TYPE</vt:lpstr>
      <vt:lpstr>OAuth 2 – Step 3 AUTHORIZATION CODE GRANT TYPE</vt:lpstr>
      <vt:lpstr>OAuth 2 – Step 1 PASSWORD GRANT TYPE</vt:lpstr>
      <vt:lpstr>OAuth 2 – Step 1 PASSWORD GRANT TYPE</vt:lpstr>
      <vt:lpstr>OAuth 2 – Step 2 PASSWORD GRANT TYPE</vt:lpstr>
      <vt:lpstr>OAuth 2 – Step 1 CLIENT CREDENTIALS GRANT TYPE</vt:lpstr>
      <vt:lpstr>OAuth 2 – Refresh Token</vt:lpstr>
      <vt:lpstr>OAuth 2 – Refresh Token</vt:lpstr>
      <vt:lpstr>OAuth 2 – Refresh Token</vt:lpstr>
      <vt:lpstr>OAuth 2 – Refresh Token</vt:lpstr>
      <vt:lpstr>OAuth 2 – Refresh Token</vt:lpstr>
      <vt:lpstr>OAuth 2 – Vulnerabilità</vt:lpstr>
      <vt:lpstr>Implementing a simple single sign-on application</vt:lpstr>
      <vt:lpstr>Authorization server di terze parti (GitHub)</vt:lpstr>
      <vt:lpstr>Authorization server di terze parti (GitHub)</vt:lpstr>
      <vt:lpstr>Authorization server di terze parti (GitHub)</vt:lpstr>
      <vt:lpstr>ClientRegistration</vt:lpstr>
      <vt:lpstr>ClientRegistration: un esempio complesso</vt:lpstr>
      <vt:lpstr>ClientRegistration: un esempio complesso</vt:lpstr>
      <vt:lpstr>CommonOAuth2Provider</vt:lpstr>
      <vt:lpstr>CommonOAuth2Provider</vt:lpstr>
      <vt:lpstr>ClientRegistrationRepository</vt:lpstr>
      <vt:lpstr>ClientRegistrationRepository</vt:lpstr>
      <vt:lpstr>The pure magic of Spring Boot configuration</vt:lpstr>
      <vt:lpstr>Flusso applicativo di esempio</vt:lpstr>
      <vt:lpstr>OAuth 2: JWT and cryptographic signatures</vt:lpstr>
      <vt:lpstr>ClientDetailsService</vt:lpstr>
      <vt:lpstr>Project 17a: Authorization Server</vt:lpstr>
      <vt:lpstr>Project 17b: Resource Server</vt:lpstr>
      <vt:lpstr>Una crittografia a chiave pubblica è migliore</vt:lpstr>
      <vt:lpstr>Una crittografia a chiave pubblica è migliore</vt:lpstr>
      <vt:lpstr>Una crittografia a chiave pubblica è migliore</vt:lpstr>
      <vt:lpstr>Una crittografia a chiave pubblica è migliore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Zoia</dc:creator>
  <cp:lastModifiedBy>Alessandro Zoia</cp:lastModifiedBy>
  <cp:revision>302</cp:revision>
  <dcterms:created xsi:type="dcterms:W3CDTF">2021-05-10T11:40:36Z</dcterms:created>
  <dcterms:modified xsi:type="dcterms:W3CDTF">2021-06-08T09:35:31Z</dcterms:modified>
</cp:coreProperties>
</file>